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915400" cy="707886"/>
          </a:xfrm>
          <a:prstGeom prst="rect">
            <a:avLst/>
          </a:prstGeom>
          <a:noFill/>
        </p:spPr>
        <p:txBody>
          <a:bodyPr wrap="square" rtlCol="0">
            <a:spAutoFit/>
          </a:bodyPr>
          <a:lstStyle/>
          <a:p>
            <a:r>
              <a:rPr lang="en-US" sz="2000" dirty="0" smtClean="0">
                <a:latin typeface="Times New Roman" pitchFamily="18" charset="0"/>
                <a:cs typeface="Times New Roman" pitchFamily="18" charset="0"/>
              </a:rPr>
              <a:t>KH5-Tuần 2                                             </a:t>
            </a:r>
            <a:r>
              <a:rPr lang="en-US" sz="2000" dirty="0" err="1" smtClean="0">
                <a:solidFill>
                  <a:srgbClr val="FF0000"/>
                </a:solidFill>
                <a:latin typeface="Times New Roman" pitchFamily="18" charset="0"/>
                <a:cs typeface="Times New Roman" pitchFamily="18" charset="0"/>
              </a:rPr>
              <a:t>Bài</a:t>
            </a:r>
            <a:r>
              <a:rPr lang="en-US" sz="2000" dirty="0" smtClean="0">
                <a:solidFill>
                  <a:srgbClr val="FF0000"/>
                </a:solidFill>
                <a:latin typeface="Times New Roman" pitchFamily="18" charset="0"/>
                <a:cs typeface="Times New Roman" pitchFamily="18" charset="0"/>
              </a:rPr>
              <a:t> 2</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trang</a:t>
            </a:r>
            <a:r>
              <a:rPr lang="en-US" sz="2000" dirty="0" smtClean="0">
                <a:latin typeface="Times New Roman" pitchFamily="18" charset="0"/>
                <a:cs typeface="Times New Roman" pitchFamily="18" charset="0"/>
              </a:rPr>
              <a:t> 7)</a:t>
            </a:r>
          </a:p>
          <a:p>
            <a:r>
              <a:rPr lang="en-US" sz="2000" dirty="0" err="1" smtClean="0">
                <a:latin typeface="Times New Roman" pitchFamily="18" charset="0"/>
                <a:cs typeface="Times New Roman" pitchFamily="18" charset="0"/>
              </a:rPr>
              <a:t>Trường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Tiểu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Doi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Lầu</a:t>
            </a:r>
            <a:r>
              <a:rPr lang="en-US" sz="2000" dirty="0" smtClean="0">
                <a:latin typeface="Times New Roman" pitchFamily="18" charset="0"/>
                <a:cs typeface="Times New Roman" pitchFamily="18" charset="0"/>
              </a:rPr>
              <a:t>                   </a:t>
            </a:r>
            <a:r>
              <a:rPr lang="en-US" sz="2000" dirty="0" smtClean="0">
                <a:solidFill>
                  <a:srgbClr val="FF0000"/>
                </a:solidFill>
                <a:latin typeface="Times New Roman" pitchFamily="18" charset="0"/>
                <a:cs typeface="Times New Roman" pitchFamily="18" charset="0"/>
              </a:rPr>
              <a:t>NAM VÀ NỮ (</a:t>
            </a:r>
            <a:r>
              <a:rPr lang="en-US" sz="2000" dirty="0" err="1" smtClean="0">
                <a:solidFill>
                  <a:srgbClr val="FF0000"/>
                </a:solidFill>
                <a:latin typeface="Times New Roman" pitchFamily="18" charset="0"/>
                <a:cs typeface="Times New Roman" pitchFamily="18" charset="0"/>
              </a:rPr>
              <a:t>tiết</a:t>
            </a:r>
            <a:r>
              <a:rPr lang="en-US" sz="2000" dirty="0" smtClean="0">
                <a:solidFill>
                  <a:srgbClr val="FF0000"/>
                </a:solidFill>
                <a:latin typeface="Times New Roman" pitchFamily="18" charset="0"/>
                <a:cs typeface="Times New Roman" pitchFamily="18" charset="0"/>
              </a:rPr>
              <a:t> 1)</a:t>
            </a:r>
            <a:endParaRPr lang="en-US" sz="2000" dirty="0">
              <a:solidFill>
                <a:srgbClr val="FF0000"/>
              </a:solidFill>
              <a:latin typeface="Times New Roman" pitchFamily="18" charset="0"/>
              <a:cs typeface="Times New Roman" pitchFamily="18" charset="0"/>
            </a:endParaRPr>
          </a:p>
        </p:txBody>
      </p:sp>
      <p:sp>
        <p:nvSpPr>
          <p:cNvPr id="6" name="TextBox 5"/>
          <p:cNvSpPr txBox="1"/>
          <p:nvPr/>
        </p:nvSpPr>
        <p:spPr>
          <a:xfrm>
            <a:off x="3657600" y="851687"/>
            <a:ext cx="2971800" cy="400110"/>
          </a:xfrm>
          <a:prstGeom prst="rect">
            <a:avLst/>
          </a:prstGeom>
          <a:noFill/>
        </p:spPr>
        <p:txBody>
          <a:bodyPr wrap="square" rtlCol="0">
            <a:spAutoFit/>
          </a:bodyPr>
          <a:lstStyle/>
          <a:p>
            <a:r>
              <a:rPr lang="vi-VN" sz="2000" b="1" dirty="0">
                <a:latin typeface="Times New Roman" pitchFamily="18" charset="0"/>
                <a:cs typeface="Times New Roman" pitchFamily="18" charset="0"/>
              </a:rPr>
              <a:t>A. Hoạt động cơ </a:t>
            </a:r>
            <a:r>
              <a:rPr lang="vi-VN" sz="2000" b="1" dirty="0" smtClean="0">
                <a:latin typeface="Times New Roman" pitchFamily="18" charset="0"/>
                <a:cs typeface="Times New Roman" pitchFamily="18" charset="0"/>
              </a:rPr>
              <a:t>bản</a:t>
            </a:r>
            <a:endParaRPr lang="vi-VN" sz="2000" dirty="0">
              <a:latin typeface="Times New Roman" pitchFamily="18" charset="0"/>
              <a:cs typeface="Times New Roman" pitchFamily="18" charset="0"/>
            </a:endParaRPr>
          </a:p>
        </p:txBody>
      </p:sp>
      <p:sp>
        <p:nvSpPr>
          <p:cNvPr id="7" name="TextBox 6"/>
          <p:cNvSpPr txBox="1"/>
          <p:nvPr/>
        </p:nvSpPr>
        <p:spPr>
          <a:xfrm>
            <a:off x="457200" y="1242224"/>
            <a:ext cx="8305800" cy="1015663"/>
          </a:xfrm>
          <a:prstGeom prst="rect">
            <a:avLst/>
          </a:prstGeom>
          <a:noFill/>
        </p:spPr>
        <p:txBody>
          <a:bodyPr wrap="square" rtlCol="0">
            <a:spAutoFit/>
          </a:bodyPr>
          <a:lstStyle/>
          <a:p>
            <a:r>
              <a:rPr lang="vi-VN" sz="2000" b="1" dirty="0">
                <a:latin typeface="Times New Roman" pitchFamily="18" charset="0"/>
                <a:cs typeface="Times New Roman" pitchFamily="18" charset="0"/>
              </a:rPr>
              <a:t>1. Liên hệ thực tế</a:t>
            </a:r>
            <a:endParaRPr lang="vi-VN"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Trong gia đình em, những ai tham gia công việc nhà? Ai là người đi làm để nuôi sống gia đình</a:t>
            </a:r>
            <a:r>
              <a:rPr lang="vi-VN" sz="2000" dirty="0" smtClean="0">
                <a:latin typeface="Times New Roman" pitchFamily="18" charset="0"/>
                <a:cs typeface="Times New Roman" pitchFamily="18" charset="0"/>
              </a:rPr>
              <a:t>?</a:t>
            </a:r>
            <a:endParaRPr lang="vi-VN" sz="2000" dirty="0">
              <a:latin typeface="Times New Roman" pitchFamily="18" charset="0"/>
              <a:cs typeface="Times New Roman" pitchFamily="18" charset="0"/>
            </a:endParaRPr>
          </a:p>
        </p:txBody>
      </p:sp>
      <p:sp>
        <p:nvSpPr>
          <p:cNvPr id="8" name="TextBox 7"/>
          <p:cNvSpPr txBox="1"/>
          <p:nvPr/>
        </p:nvSpPr>
        <p:spPr>
          <a:xfrm>
            <a:off x="457200" y="2257887"/>
            <a:ext cx="8458200" cy="1323439"/>
          </a:xfrm>
          <a:prstGeom prst="rect">
            <a:avLst/>
          </a:prstGeom>
          <a:noFill/>
        </p:spPr>
        <p:txBody>
          <a:bodyPr wrap="square" rtlCol="0">
            <a:spAutoFit/>
          </a:bodyPr>
          <a:lstStyle/>
          <a:p>
            <a:r>
              <a:rPr lang="vi-VN" sz="2000" b="1" dirty="0">
                <a:latin typeface="Times New Roman" pitchFamily="18" charset="0"/>
                <a:cs typeface="Times New Roman" pitchFamily="18" charset="0"/>
              </a:rPr>
              <a:t>Trả lời:</a:t>
            </a:r>
            <a:endParaRPr lang="vi-VN"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Gia đình em gồm có 4 người (bố, mẹ, em và em gái em). Tất cả 4 người đều làm việc nhà, tuy nhiên người làm nhiều nhất là mẹ, còn bố chủ yếu là người đi ra ngoài làm việc kiếm tiền nuôi gia đình</a:t>
            </a:r>
            <a:r>
              <a:rPr lang="vi-VN" sz="2000" dirty="0" smtClean="0">
                <a:latin typeface="Times New Roman" pitchFamily="18" charset="0"/>
                <a:cs typeface="Times New Roman" pitchFamily="18" charset="0"/>
              </a:rPr>
              <a:t>.</a:t>
            </a:r>
            <a:endParaRPr lang="vi-VN" sz="2000" dirty="0">
              <a:latin typeface="Times New Roman" pitchFamily="18" charset="0"/>
              <a:cs typeface="Times New Roman" pitchFamily="18" charset="0"/>
            </a:endParaRPr>
          </a:p>
        </p:txBody>
      </p:sp>
      <p:sp>
        <p:nvSpPr>
          <p:cNvPr id="9" name="TextBox 8"/>
          <p:cNvSpPr txBox="1"/>
          <p:nvPr/>
        </p:nvSpPr>
        <p:spPr>
          <a:xfrm>
            <a:off x="457200" y="3622128"/>
            <a:ext cx="6553200" cy="400110"/>
          </a:xfrm>
          <a:prstGeom prst="rect">
            <a:avLst/>
          </a:prstGeom>
          <a:noFill/>
        </p:spPr>
        <p:txBody>
          <a:bodyPr wrap="square" rtlCol="0">
            <a:spAutoFit/>
          </a:bodyPr>
          <a:lstStyle/>
          <a:p>
            <a:r>
              <a:rPr lang="en-US" sz="2000" b="1" dirty="0">
                <a:latin typeface="Times New Roman" pitchFamily="18" charset="0"/>
                <a:cs typeface="Times New Roman" pitchFamily="18" charset="0"/>
              </a:rPr>
              <a:t>2. </a:t>
            </a:r>
            <a:r>
              <a:rPr lang="en-US" sz="2000" b="1" dirty="0" err="1">
                <a:latin typeface="Times New Roman" pitchFamily="18" charset="0"/>
                <a:cs typeface="Times New Roman" pitchFamily="18" charset="0"/>
              </a:rPr>
              <a:t>Sắp</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xếp</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các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thẻ</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chữ</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cho</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phù</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hợp</a:t>
            </a:r>
            <a:endParaRPr lang="en-US" sz="2000" dirty="0">
              <a:latin typeface="Times New Roman" pitchFamily="18" charset="0"/>
              <a:cs typeface="Times New Roman" pitchFamily="18" charset="0"/>
            </a:endParaRPr>
          </a:p>
        </p:txBody>
      </p:sp>
      <p:sp>
        <p:nvSpPr>
          <p:cNvPr id="10" name="TextBox 9"/>
          <p:cNvSpPr txBox="1"/>
          <p:nvPr/>
        </p:nvSpPr>
        <p:spPr>
          <a:xfrm>
            <a:off x="533400" y="4022238"/>
            <a:ext cx="8382000" cy="400110"/>
          </a:xfrm>
          <a:prstGeom prst="rect">
            <a:avLst/>
          </a:prstGeom>
          <a:noFill/>
        </p:spPr>
        <p:txBody>
          <a:bodyPr wrap="square" rtlCol="0">
            <a:spAutoFit/>
          </a:bodyPr>
          <a:lstStyle/>
          <a:p>
            <a:r>
              <a:rPr lang="en-US" sz="2000" dirty="0">
                <a:latin typeface="Times New Roman" pitchFamily="18" charset="0"/>
                <a:cs typeface="Times New Roman" pitchFamily="18" charset="0"/>
              </a:rPr>
              <a:t>a. </a:t>
            </a:r>
            <a:r>
              <a:rPr lang="en-US" sz="2000" dirty="0" err="1" smtClean="0">
                <a:latin typeface="Times New Roman" pitchFamily="18" charset="0"/>
                <a:cs typeface="Times New Roman" pitchFamily="18" charset="0"/>
              </a:rPr>
              <a:t>Mõi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kẻ</a:t>
            </a:r>
            <a:r>
              <a:rPr lang="en-US" sz="2000" dirty="0">
                <a:latin typeface="Times New Roman" pitchFamily="18" charset="0"/>
                <a:cs typeface="Times New Roman" pitchFamily="18" charset="0"/>
              </a:rPr>
              <a:t> 3</a:t>
            </a: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cột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theo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mẫu</a:t>
            </a:r>
            <a:r>
              <a:rPr lang="en-US" sz="2000" dirty="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sau</a:t>
            </a:r>
            <a:r>
              <a:rPr lang="en-US"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2878933280"/>
              </p:ext>
            </p:extLst>
          </p:nvPr>
        </p:nvGraphicFramePr>
        <p:xfrm>
          <a:off x="609600" y="4648200"/>
          <a:ext cx="8153400" cy="1066800"/>
        </p:xfrm>
        <a:graphic>
          <a:graphicData uri="http://schemas.openxmlformats.org/drawingml/2006/table">
            <a:tbl>
              <a:tblPr firstRow="1" bandRow="1">
                <a:tableStyleId>{5940675A-B579-460E-94D1-54222C63F5DA}</a:tableStyleId>
              </a:tblPr>
              <a:tblGrid>
                <a:gridCol w="1752600"/>
                <a:gridCol w="4648200"/>
                <a:gridCol w="1752600"/>
              </a:tblGrid>
              <a:tr h="533400">
                <a:tc>
                  <a:txBody>
                    <a:bodyPr/>
                    <a:lstStyle/>
                    <a:p>
                      <a:pPr algn="ctr"/>
                      <a:r>
                        <a:rPr lang="en-US" sz="2000" b="1" dirty="0" smtClean="0">
                          <a:latin typeface="Times New Roman" pitchFamily="18" charset="0"/>
                          <a:cs typeface="Times New Roman" pitchFamily="18" charset="0"/>
                        </a:rPr>
                        <a:t>Nam</a:t>
                      </a:r>
                      <a:endParaRPr lang="en-US" sz="2000" b="1" dirty="0">
                        <a:latin typeface="Times New Roman" pitchFamily="18" charset="0"/>
                        <a:cs typeface="Times New Roman" pitchFamily="18" charset="0"/>
                      </a:endParaRPr>
                    </a:p>
                  </a:txBody>
                  <a:tcPr/>
                </a:tc>
                <a:tc>
                  <a:txBody>
                    <a:bodyPr/>
                    <a:lstStyle/>
                    <a:p>
                      <a:pPr algn="ctr"/>
                      <a:r>
                        <a:rPr lang="en-US" sz="2000" b="1" dirty="0" err="1" smtClean="0">
                          <a:latin typeface="Times New Roman" pitchFamily="18" charset="0"/>
                          <a:cs typeface="Times New Roman" pitchFamily="18" charset="0"/>
                        </a:rPr>
                        <a:t>Cả</a:t>
                      </a:r>
                      <a:r>
                        <a:rPr lang="en-US" sz="2000" b="1" baseline="0" dirty="0" smtClean="0">
                          <a:latin typeface="Times New Roman" pitchFamily="18" charset="0"/>
                          <a:cs typeface="Times New Roman" pitchFamily="18" charset="0"/>
                        </a:rPr>
                        <a:t> </a:t>
                      </a:r>
                      <a:r>
                        <a:rPr lang="en-US" sz="2000" b="1" baseline="0" dirty="0" err="1" smtClean="0">
                          <a:latin typeface="Times New Roman" pitchFamily="18" charset="0"/>
                          <a:cs typeface="Times New Roman" pitchFamily="18" charset="0"/>
                        </a:rPr>
                        <a:t>nam</a:t>
                      </a:r>
                      <a:r>
                        <a:rPr lang="en-US" sz="2000" b="1" baseline="0" dirty="0" smtClean="0">
                          <a:latin typeface="Times New Roman" pitchFamily="18" charset="0"/>
                          <a:cs typeface="Times New Roman" pitchFamily="18" charset="0"/>
                        </a:rPr>
                        <a:t> </a:t>
                      </a:r>
                      <a:r>
                        <a:rPr lang="en-US" sz="2000" b="1" baseline="0" dirty="0" err="1" smtClean="0">
                          <a:latin typeface="Times New Roman" pitchFamily="18" charset="0"/>
                          <a:cs typeface="Times New Roman" pitchFamily="18" charset="0"/>
                        </a:rPr>
                        <a:t>và</a:t>
                      </a:r>
                      <a:r>
                        <a:rPr lang="en-US" sz="2000" b="1" baseline="0" dirty="0" smtClean="0">
                          <a:latin typeface="Times New Roman" pitchFamily="18" charset="0"/>
                          <a:cs typeface="Times New Roman" pitchFamily="18" charset="0"/>
                        </a:rPr>
                        <a:t> </a:t>
                      </a:r>
                      <a:r>
                        <a:rPr lang="en-US" sz="2000" b="1" baseline="0" dirty="0" err="1" smtClean="0">
                          <a:latin typeface="Times New Roman" pitchFamily="18" charset="0"/>
                          <a:cs typeface="Times New Roman" pitchFamily="18" charset="0"/>
                        </a:rPr>
                        <a:t>nữ</a:t>
                      </a:r>
                      <a:endParaRPr lang="en-US" sz="2000" b="1" dirty="0">
                        <a:latin typeface="Times New Roman" pitchFamily="18" charset="0"/>
                        <a:cs typeface="Times New Roman" pitchFamily="18" charset="0"/>
                      </a:endParaRPr>
                    </a:p>
                  </a:txBody>
                  <a:tcPr/>
                </a:tc>
                <a:tc>
                  <a:txBody>
                    <a:bodyPr/>
                    <a:lstStyle/>
                    <a:p>
                      <a:pPr algn="ctr"/>
                      <a:r>
                        <a:rPr lang="en-US" sz="2000" b="1" dirty="0" err="1" smtClean="0">
                          <a:latin typeface="Times New Roman" pitchFamily="18" charset="0"/>
                          <a:cs typeface="Times New Roman" pitchFamily="18" charset="0"/>
                        </a:rPr>
                        <a:t>Nữ</a:t>
                      </a:r>
                      <a:endParaRPr lang="en-US" sz="2000" b="1" dirty="0">
                        <a:latin typeface="Times New Roman" pitchFamily="18" charset="0"/>
                        <a:cs typeface="Times New Roman" pitchFamily="18" charset="0"/>
                      </a:endParaRPr>
                    </a:p>
                  </a:txBody>
                  <a:tcPr/>
                </a:tc>
              </a:tr>
              <a:tr h="533400">
                <a:tc>
                  <a:txBody>
                    <a:bodyPr/>
                    <a:lstStyle/>
                    <a:p>
                      <a:endParaRPr lang="en-US"/>
                    </a:p>
                  </a:txBody>
                  <a:tcPr/>
                </a:tc>
                <a:tc>
                  <a:txBody>
                    <a:bodyPr/>
                    <a:lstStyle/>
                    <a:p>
                      <a:endParaRPr lang="en-US" dirty="0"/>
                    </a:p>
                  </a:txBody>
                  <a:tcPr/>
                </a:tc>
                <a:tc>
                  <a:txBody>
                    <a:bodyPr/>
                    <a:lstStyle/>
                    <a:p>
                      <a:endParaRPr lang="en-US" dirty="0"/>
                    </a:p>
                  </a:txBody>
                  <a:tcPr/>
                </a:tc>
              </a:tr>
            </a:tbl>
          </a:graphicData>
        </a:graphic>
      </p:graphicFrame>
      <p:sp>
        <p:nvSpPr>
          <p:cNvPr id="12" name="TextBox 11"/>
          <p:cNvSpPr txBox="1"/>
          <p:nvPr/>
        </p:nvSpPr>
        <p:spPr>
          <a:xfrm>
            <a:off x="533400" y="5943600"/>
            <a:ext cx="8229600" cy="707886"/>
          </a:xfrm>
          <a:prstGeom prst="rect">
            <a:avLst/>
          </a:prstGeom>
          <a:noFill/>
        </p:spPr>
        <p:txBody>
          <a:bodyPr wrap="square" rtlCol="0">
            <a:spAutoFit/>
          </a:bodyPr>
          <a:lstStyle/>
          <a:p>
            <a:r>
              <a:rPr lang="vi-VN" sz="2000" dirty="0">
                <a:latin typeface="Times New Roman" pitchFamily="18" charset="0"/>
                <a:cs typeface="Times New Roman" pitchFamily="18" charset="0"/>
              </a:rPr>
              <a:t>b. Lấy bộ thẻ chữ có nội dung dưới đây </a:t>
            </a:r>
            <a:r>
              <a:rPr lang="en-US" sz="2000" dirty="0" err="1" smtClean="0">
                <a:latin typeface="Times New Roman" pitchFamily="18" charset="0"/>
                <a:cs typeface="Times New Roman" pitchFamily="18" charset="0"/>
              </a:rPr>
              <a:t>viết</a:t>
            </a:r>
            <a:r>
              <a:rPr lang="vi-VN" sz="2000" dirty="0" smtClean="0">
                <a:latin typeface="Times New Roman" pitchFamily="18" charset="0"/>
                <a:cs typeface="Times New Roman" pitchFamily="18" charset="0"/>
              </a:rPr>
              <a:t> </a:t>
            </a:r>
            <a:r>
              <a:rPr lang="vi-VN" sz="2000" dirty="0">
                <a:latin typeface="Times New Roman" pitchFamily="18" charset="0"/>
                <a:cs typeface="Times New Roman" pitchFamily="18" charset="0"/>
              </a:rPr>
              <a:t>vào các cột trong bảng trên cho phù </a:t>
            </a:r>
            <a:r>
              <a:rPr lang="vi-VN" sz="2000" dirty="0" smtClean="0">
                <a:latin typeface="Times New Roman" pitchFamily="18" charset="0"/>
                <a:cs typeface="Times New Roman" pitchFamily="18" charset="0"/>
              </a:rPr>
              <a:t>hợp</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Tree>
    <p:custDataLst>
      <p:tags r:id="rId1"/>
    </p:custDataLst>
    <p:extLst>
      <p:ext uri="{BB962C8B-B14F-4D97-AF65-F5344CB8AC3E}">
        <p14:creationId xmlns:p14="http://schemas.microsoft.com/office/powerpoint/2010/main" val="1935117463"/>
      </p:ext>
    </p:extLst>
  </p:cSld>
  <p:clrMapOvr>
    <a:masterClrMapping/>
  </p:clrMapOvr>
  <mc:AlternateContent xmlns:mc="http://schemas.openxmlformats.org/markup-compatibility/2006" xmlns:p14="http://schemas.microsoft.com/office/powerpoint/2010/main">
    <mc:Choice Requires="p14">
      <p:transition spd="slow" p14:dur="2000" advTm="82794"/>
    </mc:Choice>
    <mc:Fallback xmlns="">
      <p:transition spd="slow" advTm="8279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p:cTn id="13" dur="500" fill="hold"/>
                                        <p:tgtEl>
                                          <p:spTgt spid="9"/>
                                        </p:tgtEl>
                                        <p:attrNameLst>
                                          <p:attrName>ppt_w</p:attrName>
                                        </p:attrNameLst>
                                      </p:cBhvr>
                                      <p:tavLst>
                                        <p:tav tm="0">
                                          <p:val>
                                            <p:fltVal val="0"/>
                                          </p:val>
                                        </p:tav>
                                        <p:tav tm="100000">
                                          <p:val>
                                            <p:strVal val="#ppt_w"/>
                                          </p:val>
                                        </p:tav>
                                      </p:tavLst>
                                    </p:anim>
                                    <p:anim calcmode="lin" valueType="num">
                                      <p:cBhvr>
                                        <p:cTn id="14" dur="500" fill="hold"/>
                                        <p:tgtEl>
                                          <p:spTgt spid="9"/>
                                        </p:tgtEl>
                                        <p:attrNameLst>
                                          <p:attrName>ppt_h</p:attrName>
                                        </p:attrNameLst>
                                      </p:cBhvr>
                                      <p:tavLst>
                                        <p:tav tm="0">
                                          <p:val>
                                            <p:fltVal val="0"/>
                                          </p:val>
                                        </p:tav>
                                        <p:tav tm="100000">
                                          <p:val>
                                            <p:strVal val="#ppt_h"/>
                                          </p:val>
                                        </p:tav>
                                      </p:tavLst>
                                    </p:anim>
                                    <p:animEffect transition="in" filter="fade">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circle(in)">
                                      <p:cBhvr>
                                        <p:cTn id="20" dur="20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heel(1)">
                                      <p:cBhvr>
                                        <p:cTn id="25" dur="20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53" presetClass="entr" presetSubtype="16" fill="hold" grpId="0" nodeType="clickEffect">
                                  <p:stCondLst>
                                    <p:cond delay="0"/>
                                  </p:stCondLst>
                                  <p:childTnLst>
                                    <p:set>
                                      <p:cBhvr>
                                        <p:cTn id="29" dur="1" fill="hold">
                                          <p:stCondLst>
                                            <p:cond delay="0"/>
                                          </p:stCondLst>
                                        </p:cTn>
                                        <p:tgtEl>
                                          <p:spTgt spid="12"/>
                                        </p:tgtEl>
                                        <p:attrNameLst>
                                          <p:attrName>style.visibility</p:attrName>
                                        </p:attrNameLst>
                                      </p:cBhvr>
                                      <p:to>
                                        <p:strVal val="visible"/>
                                      </p:to>
                                    </p:set>
                                    <p:anim calcmode="lin" valueType="num">
                                      <p:cBhvr>
                                        <p:cTn id="30" dur="500" fill="hold"/>
                                        <p:tgtEl>
                                          <p:spTgt spid="12"/>
                                        </p:tgtEl>
                                        <p:attrNameLst>
                                          <p:attrName>ppt_w</p:attrName>
                                        </p:attrNameLst>
                                      </p:cBhvr>
                                      <p:tavLst>
                                        <p:tav tm="0">
                                          <p:val>
                                            <p:fltVal val="0"/>
                                          </p:val>
                                        </p:tav>
                                        <p:tav tm="100000">
                                          <p:val>
                                            <p:strVal val="#ppt_w"/>
                                          </p:val>
                                        </p:tav>
                                      </p:tavLst>
                                    </p:anim>
                                    <p:anim calcmode="lin" valueType="num">
                                      <p:cBhvr>
                                        <p:cTn id="31" dur="500" fill="hold"/>
                                        <p:tgtEl>
                                          <p:spTgt spid="12"/>
                                        </p:tgtEl>
                                        <p:attrNameLst>
                                          <p:attrName>ppt_h</p:attrName>
                                        </p:attrNameLst>
                                      </p:cBhvr>
                                      <p:tavLst>
                                        <p:tav tm="0">
                                          <p:val>
                                            <p:fltVal val="0"/>
                                          </p:val>
                                        </p:tav>
                                        <p:tav tm="100000">
                                          <p:val>
                                            <p:strVal val="#ppt_h"/>
                                          </p:val>
                                        </p:tav>
                                      </p:tavLst>
                                    </p:anim>
                                    <p:animEffect transition="in" filter="fade">
                                      <p:cBhvr>
                                        <p:cTn id="3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994935597"/>
              </p:ext>
            </p:extLst>
          </p:nvPr>
        </p:nvGraphicFramePr>
        <p:xfrm>
          <a:off x="381000" y="152400"/>
          <a:ext cx="8610601" cy="2270760"/>
        </p:xfrm>
        <a:graphic>
          <a:graphicData uri="http://schemas.openxmlformats.org/drawingml/2006/table">
            <a:tbl>
              <a:tblPr firstRow="1" bandRow="1">
                <a:tableStyleId>{5940675A-B579-460E-94D1-54222C63F5DA}</a:tableStyleId>
              </a:tblPr>
              <a:tblGrid>
                <a:gridCol w="1752600"/>
                <a:gridCol w="4800600"/>
                <a:gridCol w="2057401"/>
              </a:tblGrid>
              <a:tr h="533400">
                <a:tc>
                  <a:txBody>
                    <a:bodyPr/>
                    <a:lstStyle/>
                    <a:p>
                      <a:pPr algn="ctr"/>
                      <a:r>
                        <a:rPr lang="en-US" sz="2000" b="1" dirty="0" smtClean="0">
                          <a:latin typeface="Times New Roman" pitchFamily="18" charset="0"/>
                          <a:cs typeface="Times New Roman" pitchFamily="18" charset="0"/>
                        </a:rPr>
                        <a:t>Nam</a:t>
                      </a:r>
                      <a:endParaRPr lang="en-US" sz="2000" b="1" dirty="0">
                        <a:latin typeface="Times New Roman" pitchFamily="18" charset="0"/>
                        <a:cs typeface="Times New Roman" pitchFamily="18" charset="0"/>
                      </a:endParaRPr>
                    </a:p>
                  </a:txBody>
                  <a:tcPr/>
                </a:tc>
                <a:tc>
                  <a:txBody>
                    <a:bodyPr/>
                    <a:lstStyle/>
                    <a:p>
                      <a:pPr algn="ctr"/>
                      <a:r>
                        <a:rPr lang="en-US" sz="2000" b="1" dirty="0" err="1" smtClean="0">
                          <a:latin typeface="Times New Roman" pitchFamily="18" charset="0"/>
                          <a:cs typeface="Times New Roman" pitchFamily="18" charset="0"/>
                        </a:rPr>
                        <a:t>Cả</a:t>
                      </a:r>
                      <a:r>
                        <a:rPr lang="en-US" sz="2000" b="1" baseline="0" dirty="0" smtClean="0">
                          <a:latin typeface="Times New Roman" pitchFamily="18" charset="0"/>
                          <a:cs typeface="Times New Roman" pitchFamily="18" charset="0"/>
                        </a:rPr>
                        <a:t> </a:t>
                      </a:r>
                      <a:r>
                        <a:rPr lang="en-US" sz="2000" b="1" baseline="0" dirty="0" err="1" smtClean="0">
                          <a:latin typeface="Times New Roman" pitchFamily="18" charset="0"/>
                          <a:cs typeface="Times New Roman" pitchFamily="18" charset="0"/>
                        </a:rPr>
                        <a:t>nam</a:t>
                      </a:r>
                      <a:r>
                        <a:rPr lang="en-US" sz="2000" b="1" baseline="0" dirty="0" smtClean="0">
                          <a:latin typeface="Times New Roman" pitchFamily="18" charset="0"/>
                          <a:cs typeface="Times New Roman" pitchFamily="18" charset="0"/>
                        </a:rPr>
                        <a:t> </a:t>
                      </a:r>
                      <a:r>
                        <a:rPr lang="en-US" sz="2000" b="1" baseline="0" dirty="0" err="1" smtClean="0">
                          <a:latin typeface="Times New Roman" pitchFamily="18" charset="0"/>
                          <a:cs typeface="Times New Roman" pitchFamily="18" charset="0"/>
                        </a:rPr>
                        <a:t>và</a:t>
                      </a:r>
                      <a:r>
                        <a:rPr lang="en-US" sz="2000" b="1" baseline="0" dirty="0" smtClean="0">
                          <a:latin typeface="Times New Roman" pitchFamily="18" charset="0"/>
                          <a:cs typeface="Times New Roman" pitchFamily="18" charset="0"/>
                        </a:rPr>
                        <a:t> </a:t>
                      </a:r>
                      <a:r>
                        <a:rPr lang="en-US" sz="2000" b="1" baseline="0" dirty="0" err="1" smtClean="0">
                          <a:latin typeface="Times New Roman" pitchFamily="18" charset="0"/>
                          <a:cs typeface="Times New Roman" pitchFamily="18" charset="0"/>
                        </a:rPr>
                        <a:t>nữ</a:t>
                      </a:r>
                      <a:endParaRPr lang="en-US" sz="2000" b="1" dirty="0">
                        <a:latin typeface="Times New Roman" pitchFamily="18" charset="0"/>
                        <a:cs typeface="Times New Roman" pitchFamily="18" charset="0"/>
                      </a:endParaRPr>
                    </a:p>
                  </a:txBody>
                  <a:tcPr/>
                </a:tc>
                <a:tc>
                  <a:txBody>
                    <a:bodyPr/>
                    <a:lstStyle/>
                    <a:p>
                      <a:pPr algn="ctr"/>
                      <a:r>
                        <a:rPr lang="en-US" sz="2000" b="1" dirty="0" err="1" smtClean="0">
                          <a:latin typeface="Times New Roman" pitchFamily="18" charset="0"/>
                          <a:cs typeface="Times New Roman" pitchFamily="18" charset="0"/>
                        </a:rPr>
                        <a:t>Nữ</a:t>
                      </a:r>
                      <a:endParaRPr lang="en-US" sz="2000" b="1" dirty="0">
                        <a:latin typeface="Times New Roman" pitchFamily="18" charset="0"/>
                        <a:cs typeface="Times New Roman" pitchFamily="18" charset="0"/>
                      </a:endParaRPr>
                    </a:p>
                  </a:txBody>
                  <a:tcPr/>
                </a:tc>
              </a:tr>
              <a:tr h="533400">
                <a:tc>
                  <a:txBody>
                    <a:bodyPr/>
                    <a:lstStyle/>
                    <a:p>
                      <a:endParaRPr lang="en-US"/>
                    </a:p>
                  </a:txBody>
                  <a:tcPr/>
                </a:tc>
                <a:tc>
                  <a: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txBody>
                  <a:tcPr/>
                </a:tc>
                <a:tc>
                  <a:txBody>
                    <a:bodyPr/>
                    <a:lstStyle/>
                    <a:p>
                      <a:endParaRPr lang="en-US" dirty="0"/>
                    </a:p>
                  </a:txBody>
                  <a:tcPr/>
                </a:tc>
              </a:tr>
            </a:tbl>
          </a:graphicData>
        </a:graphic>
      </p:graphicFrame>
      <p:sp>
        <p:nvSpPr>
          <p:cNvPr id="5" name="Rectangle 4"/>
          <p:cNvSpPr/>
          <p:nvPr/>
        </p:nvSpPr>
        <p:spPr>
          <a:xfrm>
            <a:off x="543789" y="3541140"/>
            <a:ext cx="1447800" cy="533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000" dirty="0" err="1" smtClean="0">
                <a:solidFill>
                  <a:schemeClr val="tx1"/>
                </a:solidFill>
                <a:latin typeface="Times New Roman" pitchFamily="18" charset="0"/>
                <a:cs typeface="Times New Roman" pitchFamily="18" charset="0"/>
              </a:rPr>
              <a:t>Dịu</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dàng</a:t>
            </a:r>
            <a:endParaRPr lang="en-US" sz="2000" dirty="0">
              <a:solidFill>
                <a:schemeClr val="tx1"/>
              </a:solidFill>
              <a:latin typeface="Times New Roman" pitchFamily="18" charset="0"/>
              <a:cs typeface="Times New Roman" pitchFamily="18" charset="0"/>
            </a:endParaRPr>
          </a:p>
        </p:txBody>
      </p:sp>
      <p:sp>
        <p:nvSpPr>
          <p:cNvPr id="6" name="Rectangle 5"/>
          <p:cNvSpPr/>
          <p:nvPr/>
        </p:nvSpPr>
        <p:spPr>
          <a:xfrm>
            <a:off x="2296389" y="3513431"/>
            <a:ext cx="1447800" cy="533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000" dirty="0" err="1" smtClean="0">
                <a:solidFill>
                  <a:schemeClr val="tx1"/>
                </a:solidFill>
                <a:latin typeface="Times New Roman" pitchFamily="18" charset="0"/>
                <a:cs typeface="Times New Roman" pitchFamily="18" charset="0"/>
              </a:rPr>
              <a:t>Có</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râu</a:t>
            </a:r>
            <a:endParaRPr lang="en-US" sz="2000" dirty="0">
              <a:solidFill>
                <a:schemeClr val="tx1"/>
              </a:solidFill>
              <a:latin typeface="Times New Roman" pitchFamily="18" charset="0"/>
              <a:cs typeface="Times New Roman" pitchFamily="18" charset="0"/>
            </a:endParaRPr>
          </a:p>
        </p:txBody>
      </p:sp>
      <p:sp>
        <p:nvSpPr>
          <p:cNvPr id="7" name="Rectangle 6"/>
          <p:cNvSpPr/>
          <p:nvPr/>
        </p:nvSpPr>
        <p:spPr>
          <a:xfrm>
            <a:off x="3986644" y="3485722"/>
            <a:ext cx="1447800" cy="533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000" dirty="0" err="1" smtClean="0">
                <a:solidFill>
                  <a:schemeClr val="tx1"/>
                </a:solidFill>
                <a:latin typeface="Times New Roman" pitchFamily="18" charset="0"/>
                <a:cs typeface="Times New Roman" pitchFamily="18" charset="0"/>
              </a:rPr>
              <a:t>Mạnh</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mẽ</a:t>
            </a:r>
            <a:endParaRPr lang="en-US" sz="2000" dirty="0">
              <a:solidFill>
                <a:schemeClr val="tx1"/>
              </a:solidFill>
              <a:latin typeface="Times New Roman" pitchFamily="18" charset="0"/>
              <a:cs typeface="Times New Roman" pitchFamily="18" charset="0"/>
            </a:endParaRPr>
          </a:p>
        </p:txBody>
      </p:sp>
      <p:sp>
        <p:nvSpPr>
          <p:cNvPr id="8" name="Rectangle 7"/>
          <p:cNvSpPr/>
          <p:nvPr/>
        </p:nvSpPr>
        <p:spPr>
          <a:xfrm>
            <a:off x="5649189" y="3485722"/>
            <a:ext cx="1447800" cy="533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000" dirty="0" err="1" smtClean="0">
                <a:solidFill>
                  <a:schemeClr val="tx1"/>
                </a:solidFill>
                <a:latin typeface="Times New Roman" pitchFamily="18" charset="0"/>
                <a:cs typeface="Times New Roman" pitchFamily="18" charset="0"/>
              </a:rPr>
              <a:t>Kiên</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nhẫn</a:t>
            </a:r>
            <a:endParaRPr lang="en-US" sz="2000" dirty="0">
              <a:solidFill>
                <a:schemeClr val="tx1"/>
              </a:solidFill>
              <a:latin typeface="Times New Roman" pitchFamily="18" charset="0"/>
              <a:cs typeface="Times New Roman" pitchFamily="18" charset="0"/>
            </a:endParaRPr>
          </a:p>
        </p:txBody>
      </p:sp>
      <p:sp>
        <p:nvSpPr>
          <p:cNvPr id="9" name="Rectangle 8"/>
          <p:cNvSpPr/>
          <p:nvPr/>
        </p:nvSpPr>
        <p:spPr>
          <a:xfrm>
            <a:off x="7325589" y="3485722"/>
            <a:ext cx="1447800" cy="533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000" dirty="0" err="1" smtClean="0">
                <a:solidFill>
                  <a:schemeClr val="tx1"/>
                </a:solidFill>
                <a:latin typeface="Times New Roman" pitchFamily="18" charset="0"/>
                <a:cs typeface="Times New Roman" pitchFamily="18" charset="0"/>
              </a:rPr>
              <a:t>Tự</a:t>
            </a:r>
            <a:r>
              <a:rPr lang="en-US" sz="2000" dirty="0" smtClean="0">
                <a:solidFill>
                  <a:schemeClr val="tx1"/>
                </a:solidFill>
                <a:latin typeface="Times New Roman" pitchFamily="18" charset="0"/>
                <a:cs typeface="Times New Roman" pitchFamily="18" charset="0"/>
              </a:rPr>
              <a:t> tin</a:t>
            </a:r>
            <a:endParaRPr lang="en-US" sz="2000" dirty="0">
              <a:solidFill>
                <a:schemeClr val="tx1"/>
              </a:solidFill>
              <a:latin typeface="Times New Roman" pitchFamily="18" charset="0"/>
              <a:cs typeface="Times New Roman" pitchFamily="18" charset="0"/>
            </a:endParaRPr>
          </a:p>
        </p:txBody>
      </p:sp>
      <p:sp>
        <p:nvSpPr>
          <p:cNvPr id="10" name="Rectangle 9"/>
          <p:cNvSpPr/>
          <p:nvPr/>
        </p:nvSpPr>
        <p:spPr>
          <a:xfrm>
            <a:off x="543789" y="4346863"/>
            <a:ext cx="1447800" cy="533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000" dirty="0" err="1" smtClean="0">
                <a:solidFill>
                  <a:schemeClr val="tx1"/>
                </a:solidFill>
                <a:latin typeface="Times New Roman" pitchFamily="18" charset="0"/>
                <a:cs typeface="Times New Roman" pitchFamily="18" charset="0"/>
              </a:rPr>
              <a:t>Chăm</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sóc</a:t>
            </a:r>
            <a:r>
              <a:rPr lang="en-US" sz="2000" dirty="0" smtClean="0">
                <a:solidFill>
                  <a:schemeClr val="tx1"/>
                </a:solidFill>
                <a:latin typeface="Times New Roman" pitchFamily="18" charset="0"/>
                <a:cs typeface="Times New Roman" pitchFamily="18" charset="0"/>
              </a:rPr>
              <a:t> con</a:t>
            </a:r>
            <a:endParaRPr lang="en-US" sz="2000" dirty="0">
              <a:solidFill>
                <a:schemeClr val="tx1"/>
              </a:solidFill>
              <a:latin typeface="Times New Roman" pitchFamily="18" charset="0"/>
              <a:cs typeface="Times New Roman" pitchFamily="18" charset="0"/>
            </a:endParaRPr>
          </a:p>
        </p:txBody>
      </p:sp>
      <p:sp>
        <p:nvSpPr>
          <p:cNvPr id="11" name="Rectangle 10"/>
          <p:cNvSpPr/>
          <p:nvPr/>
        </p:nvSpPr>
        <p:spPr>
          <a:xfrm>
            <a:off x="2296389" y="4319154"/>
            <a:ext cx="1447800" cy="533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000" dirty="0" err="1" smtClean="0">
                <a:solidFill>
                  <a:schemeClr val="tx1"/>
                </a:solidFill>
                <a:latin typeface="Times New Roman" pitchFamily="18" charset="0"/>
                <a:cs typeface="Times New Roman" pitchFamily="18" charset="0"/>
              </a:rPr>
              <a:t>Làm</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bếp</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giỏi</a:t>
            </a:r>
            <a:endParaRPr lang="en-US" sz="2000" dirty="0">
              <a:solidFill>
                <a:schemeClr val="tx1"/>
              </a:solidFill>
              <a:latin typeface="Times New Roman" pitchFamily="18" charset="0"/>
              <a:cs typeface="Times New Roman" pitchFamily="18" charset="0"/>
            </a:endParaRPr>
          </a:p>
        </p:txBody>
      </p:sp>
      <p:sp>
        <p:nvSpPr>
          <p:cNvPr id="12" name="Rectangle 11"/>
          <p:cNvSpPr/>
          <p:nvPr/>
        </p:nvSpPr>
        <p:spPr>
          <a:xfrm>
            <a:off x="3986644" y="4291445"/>
            <a:ext cx="1447800" cy="533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000" dirty="0" smtClean="0">
                <a:solidFill>
                  <a:schemeClr val="tx1"/>
                </a:solidFill>
                <a:latin typeface="Times New Roman" pitchFamily="18" charset="0"/>
                <a:cs typeface="Times New Roman" pitchFamily="18" charset="0"/>
              </a:rPr>
              <a:t>Cho con </a:t>
            </a:r>
            <a:r>
              <a:rPr lang="en-US" sz="2000" dirty="0" err="1" smtClean="0">
                <a:solidFill>
                  <a:schemeClr val="tx1"/>
                </a:solidFill>
                <a:latin typeface="Times New Roman" pitchFamily="18" charset="0"/>
                <a:cs typeface="Times New Roman" pitchFamily="18" charset="0"/>
              </a:rPr>
              <a:t>bú</a:t>
            </a:r>
            <a:endParaRPr lang="en-US" sz="2000" dirty="0">
              <a:solidFill>
                <a:schemeClr val="tx1"/>
              </a:solidFill>
              <a:latin typeface="Times New Roman" pitchFamily="18" charset="0"/>
              <a:cs typeface="Times New Roman" pitchFamily="18" charset="0"/>
            </a:endParaRPr>
          </a:p>
        </p:txBody>
      </p:sp>
      <p:sp>
        <p:nvSpPr>
          <p:cNvPr id="13" name="Rectangle 12"/>
          <p:cNvSpPr/>
          <p:nvPr/>
        </p:nvSpPr>
        <p:spPr>
          <a:xfrm>
            <a:off x="5649189" y="4291445"/>
            <a:ext cx="1447800" cy="533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000" dirty="0" err="1" smtClean="0">
                <a:solidFill>
                  <a:schemeClr val="tx1"/>
                </a:solidFill>
                <a:latin typeface="Times New Roman" pitchFamily="18" charset="0"/>
                <a:cs typeface="Times New Roman" pitchFamily="18" charset="0"/>
              </a:rPr>
              <a:t>Làm</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thư</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kí</a:t>
            </a:r>
            <a:endParaRPr lang="en-US" sz="2000" dirty="0">
              <a:solidFill>
                <a:schemeClr val="tx1"/>
              </a:solidFill>
              <a:latin typeface="Times New Roman" pitchFamily="18" charset="0"/>
              <a:cs typeface="Times New Roman" pitchFamily="18" charset="0"/>
            </a:endParaRPr>
          </a:p>
        </p:txBody>
      </p:sp>
      <p:sp>
        <p:nvSpPr>
          <p:cNvPr id="14" name="Rectangle 13"/>
          <p:cNvSpPr/>
          <p:nvPr/>
        </p:nvSpPr>
        <p:spPr>
          <a:xfrm>
            <a:off x="7325589" y="4291445"/>
            <a:ext cx="1447800" cy="533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000" dirty="0" err="1" smtClean="0">
                <a:solidFill>
                  <a:schemeClr val="tx1"/>
                </a:solidFill>
                <a:latin typeface="Times New Roman" pitchFamily="18" charset="0"/>
                <a:cs typeface="Times New Roman" pitchFamily="18" charset="0"/>
              </a:rPr>
              <a:t>Làm</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bác</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sĩ</a:t>
            </a:r>
            <a:endParaRPr lang="en-US" sz="2000" dirty="0">
              <a:solidFill>
                <a:schemeClr val="tx1"/>
              </a:solidFill>
              <a:latin typeface="Times New Roman" pitchFamily="18" charset="0"/>
              <a:cs typeface="Times New Roman" pitchFamily="18" charset="0"/>
            </a:endParaRPr>
          </a:p>
        </p:txBody>
      </p:sp>
      <p:sp>
        <p:nvSpPr>
          <p:cNvPr id="15" name="Rectangle 14"/>
          <p:cNvSpPr/>
          <p:nvPr/>
        </p:nvSpPr>
        <p:spPr>
          <a:xfrm>
            <a:off x="543789" y="5108863"/>
            <a:ext cx="1447800" cy="533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000" dirty="0" err="1" smtClean="0">
                <a:solidFill>
                  <a:schemeClr val="tx1"/>
                </a:solidFill>
                <a:latin typeface="Times New Roman" pitchFamily="18" charset="0"/>
                <a:cs typeface="Times New Roman" pitchFamily="18" charset="0"/>
              </a:rPr>
              <a:t>Mang</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thai</a:t>
            </a:r>
            <a:endParaRPr lang="en-US" sz="2000" dirty="0">
              <a:solidFill>
                <a:schemeClr val="tx1"/>
              </a:solidFill>
              <a:latin typeface="Times New Roman" pitchFamily="18" charset="0"/>
              <a:cs typeface="Times New Roman" pitchFamily="18" charset="0"/>
            </a:endParaRPr>
          </a:p>
        </p:txBody>
      </p:sp>
      <p:sp>
        <p:nvSpPr>
          <p:cNvPr id="16" name="Rectangle 15"/>
          <p:cNvSpPr/>
          <p:nvPr/>
        </p:nvSpPr>
        <p:spPr>
          <a:xfrm>
            <a:off x="2296389" y="5081154"/>
            <a:ext cx="1447800" cy="533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000" dirty="0" err="1" smtClean="0">
                <a:solidFill>
                  <a:schemeClr val="tx1"/>
                </a:solidFill>
                <a:latin typeface="Times New Roman" pitchFamily="18" charset="0"/>
                <a:cs typeface="Times New Roman" pitchFamily="18" charset="0"/>
              </a:rPr>
              <a:t>Làm</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giám</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đốc</a:t>
            </a:r>
            <a:endParaRPr lang="en-US" sz="2000" dirty="0">
              <a:solidFill>
                <a:schemeClr val="tx1"/>
              </a:solidFill>
              <a:latin typeface="Times New Roman" pitchFamily="18" charset="0"/>
              <a:cs typeface="Times New Roman" pitchFamily="18" charset="0"/>
            </a:endParaRPr>
          </a:p>
        </p:txBody>
      </p:sp>
      <p:sp>
        <p:nvSpPr>
          <p:cNvPr id="17" name="Rectangle 16"/>
          <p:cNvSpPr/>
          <p:nvPr/>
        </p:nvSpPr>
        <p:spPr>
          <a:xfrm>
            <a:off x="3986644" y="5053445"/>
            <a:ext cx="1447800" cy="533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000" dirty="0" err="1" smtClean="0">
                <a:solidFill>
                  <a:schemeClr val="tx1"/>
                </a:solidFill>
                <a:latin typeface="Times New Roman" pitchFamily="18" charset="0"/>
                <a:cs typeface="Times New Roman" pitchFamily="18" charset="0"/>
              </a:rPr>
              <a:t>Trụ</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cột</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gia</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đình</a:t>
            </a:r>
            <a:endParaRPr lang="en-US" sz="2000" dirty="0">
              <a:solidFill>
                <a:schemeClr val="tx1"/>
              </a:solidFill>
              <a:latin typeface="Times New Roman" pitchFamily="18" charset="0"/>
              <a:cs typeface="Times New Roman" pitchFamily="18" charset="0"/>
            </a:endParaRPr>
          </a:p>
        </p:txBody>
      </p:sp>
      <p:sp>
        <p:nvSpPr>
          <p:cNvPr id="18" name="Rectangle 17"/>
          <p:cNvSpPr/>
          <p:nvPr/>
        </p:nvSpPr>
        <p:spPr>
          <a:xfrm>
            <a:off x="5649189" y="5053445"/>
            <a:ext cx="1447800" cy="533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000" dirty="0" err="1" smtClean="0">
                <a:solidFill>
                  <a:schemeClr val="tx1"/>
                </a:solidFill>
                <a:latin typeface="Times New Roman" pitchFamily="18" charset="0"/>
                <a:cs typeface="Times New Roman" pitchFamily="18" charset="0"/>
              </a:rPr>
              <a:t>Đá</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bóng</a:t>
            </a:r>
            <a:endParaRPr lang="en-US" sz="2000" dirty="0">
              <a:solidFill>
                <a:schemeClr val="tx1"/>
              </a:solidFill>
              <a:latin typeface="Times New Roman" pitchFamily="18" charset="0"/>
              <a:cs typeface="Times New Roman" pitchFamily="18" charset="0"/>
            </a:endParaRPr>
          </a:p>
        </p:txBody>
      </p:sp>
      <p:sp>
        <p:nvSpPr>
          <p:cNvPr id="19" name="Rectangle 18"/>
          <p:cNvSpPr/>
          <p:nvPr/>
        </p:nvSpPr>
        <p:spPr>
          <a:xfrm>
            <a:off x="2296389" y="5805054"/>
            <a:ext cx="1960418" cy="533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000" dirty="0" err="1" smtClean="0">
                <a:solidFill>
                  <a:schemeClr val="tx1"/>
                </a:solidFill>
                <a:latin typeface="Times New Roman" pitchFamily="18" charset="0"/>
                <a:cs typeface="Times New Roman" pitchFamily="18" charset="0"/>
              </a:rPr>
              <a:t>Cơ</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quan</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sinh</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dục</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tạo</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ra</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trứng</a:t>
            </a:r>
            <a:endParaRPr lang="en-US" sz="2000" dirty="0">
              <a:solidFill>
                <a:schemeClr val="tx1"/>
              </a:solidFill>
              <a:latin typeface="Times New Roman" pitchFamily="18" charset="0"/>
              <a:cs typeface="Times New Roman" pitchFamily="18" charset="0"/>
            </a:endParaRPr>
          </a:p>
        </p:txBody>
      </p:sp>
      <p:sp>
        <p:nvSpPr>
          <p:cNvPr id="20" name="TextBox 19"/>
          <p:cNvSpPr txBox="1"/>
          <p:nvPr/>
        </p:nvSpPr>
        <p:spPr>
          <a:xfrm>
            <a:off x="381000" y="2694057"/>
            <a:ext cx="8229600" cy="707886"/>
          </a:xfrm>
          <a:prstGeom prst="rect">
            <a:avLst/>
          </a:prstGeom>
          <a:noFill/>
        </p:spPr>
        <p:txBody>
          <a:bodyPr wrap="square" rtlCol="0">
            <a:spAutoFit/>
          </a:bodyPr>
          <a:lstStyle/>
          <a:p>
            <a:r>
              <a:rPr lang="vi-VN" sz="2000" dirty="0">
                <a:latin typeface="Times New Roman" pitchFamily="18" charset="0"/>
                <a:cs typeface="Times New Roman" pitchFamily="18" charset="0"/>
              </a:rPr>
              <a:t>b. Lấy bộ thẻ chữ có nội dung dưới đây </a:t>
            </a:r>
            <a:r>
              <a:rPr lang="en-US" sz="2000" dirty="0" err="1" smtClean="0">
                <a:latin typeface="Times New Roman" pitchFamily="18" charset="0"/>
                <a:cs typeface="Times New Roman" pitchFamily="18" charset="0"/>
              </a:rPr>
              <a:t>viết</a:t>
            </a:r>
            <a:r>
              <a:rPr lang="vi-VN" sz="2000" dirty="0" smtClean="0">
                <a:latin typeface="Times New Roman" pitchFamily="18" charset="0"/>
                <a:cs typeface="Times New Roman" pitchFamily="18" charset="0"/>
              </a:rPr>
              <a:t> </a:t>
            </a:r>
            <a:r>
              <a:rPr lang="vi-VN" sz="2000" dirty="0">
                <a:latin typeface="Times New Roman" pitchFamily="18" charset="0"/>
                <a:cs typeface="Times New Roman" pitchFamily="18" charset="0"/>
              </a:rPr>
              <a:t>vào các cột trong bảng trên cho phù </a:t>
            </a:r>
            <a:r>
              <a:rPr lang="vi-VN" sz="2000" dirty="0" smtClean="0">
                <a:latin typeface="Times New Roman" pitchFamily="18" charset="0"/>
                <a:cs typeface="Times New Roman" pitchFamily="18" charset="0"/>
              </a:rPr>
              <a:t>hợp</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
        <p:nvSpPr>
          <p:cNvPr id="21" name="Rectangle 20"/>
          <p:cNvSpPr/>
          <p:nvPr/>
        </p:nvSpPr>
        <p:spPr>
          <a:xfrm>
            <a:off x="4963391" y="5777345"/>
            <a:ext cx="2192482" cy="533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000" dirty="0" err="1" smtClean="0">
                <a:solidFill>
                  <a:schemeClr val="tx1"/>
                </a:solidFill>
                <a:latin typeface="Times New Roman" pitchFamily="18" charset="0"/>
                <a:cs typeface="Times New Roman" pitchFamily="18" charset="0"/>
              </a:rPr>
              <a:t>Cơ</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quan</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sinh</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dục</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tạo</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ra</a:t>
            </a:r>
            <a:r>
              <a:rPr lang="en-US" sz="2000" dirty="0" smtClean="0">
                <a:solidFill>
                  <a:schemeClr val="tx1"/>
                </a:solidFill>
                <a:latin typeface="Times New Roman" pitchFamily="18" charset="0"/>
                <a:cs typeface="Times New Roman" pitchFamily="18" charset="0"/>
              </a:rPr>
              <a:t> tin </a:t>
            </a:r>
            <a:r>
              <a:rPr lang="en-US" sz="2000" dirty="0" err="1" smtClean="0">
                <a:solidFill>
                  <a:schemeClr val="tx1"/>
                </a:solidFill>
                <a:latin typeface="Times New Roman" pitchFamily="18" charset="0"/>
                <a:cs typeface="Times New Roman" pitchFamily="18" charset="0"/>
              </a:rPr>
              <a:t>trùng</a:t>
            </a:r>
            <a:endParaRPr lang="en-US" sz="2000" dirty="0">
              <a:solidFill>
                <a:schemeClr val="tx1"/>
              </a:solidFill>
              <a:latin typeface="Times New Roman" pitchFamily="18" charset="0"/>
              <a:cs typeface="Times New Roman" pitchFamily="18" charset="0"/>
            </a:endParaRPr>
          </a:p>
        </p:txBody>
      </p:sp>
      <p:sp>
        <p:nvSpPr>
          <p:cNvPr id="33" name="TextBox 32"/>
          <p:cNvSpPr txBox="1"/>
          <p:nvPr/>
        </p:nvSpPr>
        <p:spPr>
          <a:xfrm>
            <a:off x="533400" y="914400"/>
            <a:ext cx="1524000" cy="1200329"/>
          </a:xfrm>
          <a:prstGeom prst="rect">
            <a:avLst/>
          </a:prstGeom>
          <a:noFill/>
        </p:spPr>
        <p:txBody>
          <a:bodyPr wrap="square" rtlCol="0">
            <a:spAutoFit/>
          </a:bodyPr>
          <a:lstStyle/>
          <a:p>
            <a:r>
              <a:rPr lang="en-US" dirty="0" smtClean="0">
                <a:solidFill>
                  <a:srgbClr val="0070C0"/>
                </a:solidFill>
              </a:rPr>
              <a:t>-</a:t>
            </a:r>
            <a:r>
              <a:rPr lang="en-US" dirty="0" err="1" smtClean="0">
                <a:solidFill>
                  <a:srgbClr val="0070C0"/>
                </a:solidFill>
              </a:rPr>
              <a:t>Có</a:t>
            </a:r>
            <a:r>
              <a:rPr lang="en-US" dirty="0" smtClean="0">
                <a:solidFill>
                  <a:srgbClr val="0070C0"/>
                </a:solidFill>
              </a:rPr>
              <a:t> </a:t>
            </a:r>
            <a:r>
              <a:rPr lang="en-US" dirty="0" err="1" smtClean="0">
                <a:solidFill>
                  <a:srgbClr val="0070C0"/>
                </a:solidFill>
              </a:rPr>
              <a:t>râu</a:t>
            </a:r>
            <a:endParaRPr lang="en-US" dirty="0" smtClean="0">
              <a:solidFill>
                <a:srgbClr val="0070C0"/>
              </a:solidFill>
            </a:endParaRPr>
          </a:p>
          <a:p>
            <a:r>
              <a:rPr lang="en-US" dirty="0" smtClean="0">
                <a:solidFill>
                  <a:srgbClr val="0070C0"/>
                </a:solidFill>
              </a:rPr>
              <a:t>-</a:t>
            </a:r>
            <a:r>
              <a:rPr lang="en-US" dirty="0" err="1" smtClean="0">
                <a:solidFill>
                  <a:srgbClr val="0070C0"/>
                </a:solidFill>
              </a:rPr>
              <a:t>Cơ</a:t>
            </a:r>
            <a:r>
              <a:rPr lang="en-US" dirty="0" smtClean="0">
                <a:solidFill>
                  <a:srgbClr val="0070C0"/>
                </a:solidFill>
              </a:rPr>
              <a:t> </a:t>
            </a:r>
            <a:r>
              <a:rPr lang="en-US" dirty="0" err="1" smtClean="0">
                <a:solidFill>
                  <a:srgbClr val="0070C0"/>
                </a:solidFill>
              </a:rPr>
              <a:t>quan</a:t>
            </a:r>
            <a:r>
              <a:rPr lang="en-US" dirty="0" smtClean="0">
                <a:solidFill>
                  <a:srgbClr val="0070C0"/>
                </a:solidFill>
              </a:rPr>
              <a:t> </a:t>
            </a:r>
            <a:r>
              <a:rPr lang="en-US" dirty="0" err="1" smtClean="0">
                <a:solidFill>
                  <a:srgbClr val="0070C0"/>
                </a:solidFill>
              </a:rPr>
              <a:t>sinh</a:t>
            </a:r>
            <a:endParaRPr lang="en-US" dirty="0" smtClean="0">
              <a:solidFill>
                <a:srgbClr val="0070C0"/>
              </a:solidFill>
            </a:endParaRPr>
          </a:p>
          <a:p>
            <a:r>
              <a:rPr lang="en-US" dirty="0" err="1">
                <a:solidFill>
                  <a:srgbClr val="0070C0"/>
                </a:solidFill>
              </a:rPr>
              <a:t>d</a:t>
            </a:r>
            <a:r>
              <a:rPr lang="en-US" dirty="0" err="1" smtClean="0">
                <a:solidFill>
                  <a:srgbClr val="0070C0"/>
                </a:solidFill>
              </a:rPr>
              <a:t>ục</a:t>
            </a:r>
            <a:r>
              <a:rPr lang="en-US" dirty="0" smtClean="0">
                <a:solidFill>
                  <a:srgbClr val="0070C0"/>
                </a:solidFill>
              </a:rPr>
              <a:t> </a:t>
            </a:r>
            <a:r>
              <a:rPr lang="en-US" dirty="0" err="1" smtClean="0">
                <a:solidFill>
                  <a:srgbClr val="0070C0"/>
                </a:solidFill>
              </a:rPr>
              <a:t>tạo</a:t>
            </a:r>
            <a:r>
              <a:rPr lang="en-US" dirty="0" smtClean="0">
                <a:solidFill>
                  <a:srgbClr val="0070C0"/>
                </a:solidFill>
              </a:rPr>
              <a:t> </a:t>
            </a:r>
            <a:r>
              <a:rPr lang="en-US" dirty="0" err="1" smtClean="0">
                <a:solidFill>
                  <a:srgbClr val="0070C0"/>
                </a:solidFill>
              </a:rPr>
              <a:t>ra</a:t>
            </a:r>
            <a:r>
              <a:rPr lang="en-US" dirty="0" smtClean="0">
                <a:solidFill>
                  <a:srgbClr val="0070C0"/>
                </a:solidFill>
              </a:rPr>
              <a:t> </a:t>
            </a:r>
            <a:r>
              <a:rPr lang="en-US" dirty="0" err="1" smtClean="0">
                <a:solidFill>
                  <a:srgbClr val="0070C0"/>
                </a:solidFill>
              </a:rPr>
              <a:t>tinh</a:t>
            </a:r>
            <a:r>
              <a:rPr lang="en-US" dirty="0" smtClean="0">
                <a:solidFill>
                  <a:srgbClr val="0070C0"/>
                </a:solidFill>
              </a:rPr>
              <a:t> </a:t>
            </a:r>
            <a:r>
              <a:rPr lang="en-US" dirty="0" err="1" smtClean="0">
                <a:solidFill>
                  <a:srgbClr val="0070C0"/>
                </a:solidFill>
              </a:rPr>
              <a:t>trùng</a:t>
            </a:r>
            <a:endParaRPr lang="en-US" dirty="0">
              <a:solidFill>
                <a:srgbClr val="0070C0"/>
              </a:solidFill>
            </a:endParaRPr>
          </a:p>
        </p:txBody>
      </p:sp>
      <p:sp>
        <p:nvSpPr>
          <p:cNvPr id="34" name="TextBox 33"/>
          <p:cNvSpPr txBox="1"/>
          <p:nvPr/>
        </p:nvSpPr>
        <p:spPr>
          <a:xfrm>
            <a:off x="6986157" y="914400"/>
            <a:ext cx="1929243" cy="1200329"/>
          </a:xfrm>
          <a:prstGeom prst="rect">
            <a:avLst/>
          </a:prstGeom>
          <a:noFill/>
        </p:spPr>
        <p:txBody>
          <a:bodyPr wrap="square" rtlCol="0">
            <a:spAutoFit/>
          </a:bodyPr>
          <a:lstStyle/>
          <a:p>
            <a:r>
              <a:rPr lang="en-US" dirty="0" smtClean="0">
                <a:solidFill>
                  <a:srgbClr val="00B050"/>
                </a:solidFill>
              </a:rPr>
              <a:t>-</a:t>
            </a:r>
            <a:r>
              <a:rPr lang="en-US" dirty="0" err="1" smtClean="0">
                <a:solidFill>
                  <a:srgbClr val="00B050"/>
                </a:solidFill>
              </a:rPr>
              <a:t>Mang</a:t>
            </a:r>
            <a:r>
              <a:rPr lang="en-US" dirty="0" smtClean="0">
                <a:solidFill>
                  <a:srgbClr val="00B050"/>
                </a:solidFill>
              </a:rPr>
              <a:t> </a:t>
            </a:r>
            <a:r>
              <a:rPr lang="en-US" dirty="0" err="1" smtClean="0">
                <a:solidFill>
                  <a:srgbClr val="00B050"/>
                </a:solidFill>
              </a:rPr>
              <a:t>thai</a:t>
            </a:r>
            <a:endParaRPr lang="en-US" dirty="0" smtClean="0">
              <a:solidFill>
                <a:srgbClr val="00B050"/>
              </a:solidFill>
            </a:endParaRPr>
          </a:p>
          <a:p>
            <a:r>
              <a:rPr lang="en-US" dirty="0" smtClean="0">
                <a:solidFill>
                  <a:srgbClr val="00B050"/>
                </a:solidFill>
              </a:rPr>
              <a:t>-Cho con </a:t>
            </a:r>
            <a:r>
              <a:rPr lang="en-US" dirty="0" err="1" smtClean="0">
                <a:solidFill>
                  <a:srgbClr val="00B050"/>
                </a:solidFill>
              </a:rPr>
              <a:t>bú</a:t>
            </a:r>
            <a:endParaRPr lang="en-US" dirty="0" smtClean="0">
              <a:solidFill>
                <a:srgbClr val="00B050"/>
              </a:solidFill>
            </a:endParaRPr>
          </a:p>
          <a:p>
            <a:r>
              <a:rPr lang="en-US" dirty="0" smtClean="0">
                <a:solidFill>
                  <a:srgbClr val="00B050"/>
                </a:solidFill>
              </a:rPr>
              <a:t>- </a:t>
            </a:r>
            <a:r>
              <a:rPr lang="en-US" dirty="0" err="1" smtClean="0">
                <a:solidFill>
                  <a:srgbClr val="00B050"/>
                </a:solidFill>
              </a:rPr>
              <a:t>Cơ</a:t>
            </a:r>
            <a:r>
              <a:rPr lang="en-US" dirty="0" smtClean="0">
                <a:solidFill>
                  <a:srgbClr val="00B050"/>
                </a:solidFill>
              </a:rPr>
              <a:t> </a:t>
            </a:r>
            <a:r>
              <a:rPr lang="en-US" dirty="0" err="1" smtClean="0">
                <a:solidFill>
                  <a:srgbClr val="00B050"/>
                </a:solidFill>
              </a:rPr>
              <a:t>quan</a:t>
            </a:r>
            <a:r>
              <a:rPr lang="en-US" dirty="0" smtClean="0">
                <a:solidFill>
                  <a:srgbClr val="00B050"/>
                </a:solidFill>
              </a:rPr>
              <a:t> </a:t>
            </a:r>
            <a:r>
              <a:rPr lang="en-US" dirty="0" err="1" smtClean="0">
                <a:solidFill>
                  <a:srgbClr val="00B050"/>
                </a:solidFill>
              </a:rPr>
              <a:t>sinh</a:t>
            </a:r>
            <a:r>
              <a:rPr lang="en-US" dirty="0" smtClean="0">
                <a:solidFill>
                  <a:srgbClr val="00B050"/>
                </a:solidFill>
              </a:rPr>
              <a:t> </a:t>
            </a:r>
            <a:r>
              <a:rPr lang="en-US" dirty="0" err="1" smtClean="0">
                <a:solidFill>
                  <a:srgbClr val="00B050"/>
                </a:solidFill>
              </a:rPr>
              <a:t>dục</a:t>
            </a:r>
            <a:r>
              <a:rPr lang="en-US" dirty="0" smtClean="0">
                <a:solidFill>
                  <a:srgbClr val="00B050"/>
                </a:solidFill>
              </a:rPr>
              <a:t> </a:t>
            </a:r>
            <a:r>
              <a:rPr lang="en-US" dirty="0" err="1" smtClean="0">
                <a:solidFill>
                  <a:srgbClr val="00B050"/>
                </a:solidFill>
              </a:rPr>
              <a:t>tạo</a:t>
            </a:r>
            <a:r>
              <a:rPr lang="en-US" dirty="0" smtClean="0">
                <a:solidFill>
                  <a:srgbClr val="00B050"/>
                </a:solidFill>
              </a:rPr>
              <a:t> </a:t>
            </a:r>
            <a:r>
              <a:rPr lang="en-US" dirty="0" err="1" smtClean="0">
                <a:solidFill>
                  <a:srgbClr val="00B050"/>
                </a:solidFill>
              </a:rPr>
              <a:t>ra</a:t>
            </a:r>
            <a:r>
              <a:rPr lang="en-US" dirty="0" smtClean="0">
                <a:solidFill>
                  <a:srgbClr val="00B050"/>
                </a:solidFill>
              </a:rPr>
              <a:t> </a:t>
            </a:r>
            <a:r>
              <a:rPr lang="en-US" dirty="0" err="1" smtClean="0">
                <a:solidFill>
                  <a:srgbClr val="00B050"/>
                </a:solidFill>
              </a:rPr>
              <a:t>trứng</a:t>
            </a:r>
            <a:endParaRPr lang="en-US" dirty="0">
              <a:solidFill>
                <a:srgbClr val="00B050"/>
              </a:solidFill>
            </a:endParaRPr>
          </a:p>
        </p:txBody>
      </p:sp>
      <p:sp>
        <p:nvSpPr>
          <p:cNvPr id="35" name="TextBox 34"/>
          <p:cNvSpPr txBox="1"/>
          <p:nvPr/>
        </p:nvSpPr>
        <p:spPr>
          <a:xfrm>
            <a:off x="2424546" y="1066800"/>
            <a:ext cx="4419600" cy="1200329"/>
          </a:xfrm>
          <a:prstGeom prst="rect">
            <a:avLst/>
          </a:prstGeom>
          <a:noFill/>
        </p:spPr>
        <p:txBody>
          <a:bodyPr wrap="square" rtlCol="0">
            <a:spAutoFit/>
          </a:bodyPr>
          <a:lstStyle/>
          <a:p>
            <a:r>
              <a:rPr lang="en-US" dirty="0" err="1" smtClean="0">
                <a:solidFill>
                  <a:srgbClr val="C00000"/>
                </a:solidFill>
              </a:rPr>
              <a:t>Dịu</a:t>
            </a:r>
            <a:r>
              <a:rPr lang="en-US" dirty="0" smtClean="0">
                <a:solidFill>
                  <a:srgbClr val="C00000"/>
                </a:solidFill>
              </a:rPr>
              <a:t> </a:t>
            </a:r>
            <a:r>
              <a:rPr lang="en-US" dirty="0" err="1" smtClean="0">
                <a:solidFill>
                  <a:srgbClr val="C00000"/>
                </a:solidFill>
              </a:rPr>
              <a:t>dàng</a:t>
            </a:r>
            <a:r>
              <a:rPr lang="en-US" dirty="0" smtClean="0">
                <a:solidFill>
                  <a:srgbClr val="C00000"/>
                </a:solidFill>
              </a:rPr>
              <a:t>, </a:t>
            </a:r>
            <a:r>
              <a:rPr lang="en-US" dirty="0" err="1" smtClean="0">
                <a:solidFill>
                  <a:srgbClr val="C00000"/>
                </a:solidFill>
              </a:rPr>
              <a:t>mạnh</a:t>
            </a:r>
            <a:r>
              <a:rPr lang="en-US" dirty="0" smtClean="0">
                <a:solidFill>
                  <a:srgbClr val="C00000"/>
                </a:solidFill>
              </a:rPr>
              <a:t> </a:t>
            </a:r>
            <a:r>
              <a:rPr lang="en-US" dirty="0" err="1" smtClean="0">
                <a:solidFill>
                  <a:srgbClr val="C00000"/>
                </a:solidFill>
              </a:rPr>
              <a:t>mẽ</a:t>
            </a:r>
            <a:r>
              <a:rPr lang="en-US" dirty="0" smtClean="0">
                <a:solidFill>
                  <a:srgbClr val="C00000"/>
                </a:solidFill>
              </a:rPr>
              <a:t>, </a:t>
            </a:r>
            <a:r>
              <a:rPr lang="en-US" dirty="0" err="1" smtClean="0">
                <a:solidFill>
                  <a:srgbClr val="C00000"/>
                </a:solidFill>
              </a:rPr>
              <a:t>kiên</a:t>
            </a:r>
            <a:r>
              <a:rPr lang="en-US" dirty="0" smtClean="0">
                <a:solidFill>
                  <a:srgbClr val="C00000"/>
                </a:solidFill>
              </a:rPr>
              <a:t> </a:t>
            </a:r>
            <a:r>
              <a:rPr lang="en-US" dirty="0" err="1" smtClean="0">
                <a:solidFill>
                  <a:srgbClr val="C00000"/>
                </a:solidFill>
              </a:rPr>
              <a:t>nhẫn</a:t>
            </a:r>
            <a:r>
              <a:rPr lang="en-US" dirty="0" smtClean="0">
                <a:solidFill>
                  <a:srgbClr val="C00000"/>
                </a:solidFill>
              </a:rPr>
              <a:t>, </a:t>
            </a:r>
            <a:r>
              <a:rPr lang="en-US" dirty="0" err="1" smtClean="0">
                <a:solidFill>
                  <a:srgbClr val="C00000"/>
                </a:solidFill>
              </a:rPr>
              <a:t>tự</a:t>
            </a:r>
            <a:r>
              <a:rPr lang="en-US" dirty="0" smtClean="0">
                <a:solidFill>
                  <a:srgbClr val="C00000"/>
                </a:solidFill>
              </a:rPr>
              <a:t> tin, </a:t>
            </a:r>
            <a:r>
              <a:rPr lang="en-US" dirty="0" err="1" smtClean="0">
                <a:solidFill>
                  <a:srgbClr val="C00000"/>
                </a:solidFill>
              </a:rPr>
              <a:t>chăm</a:t>
            </a:r>
            <a:r>
              <a:rPr lang="en-US" dirty="0" smtClean="0">
                <a:solidFill>
                  <a:srgbClr val="C00000"/>
                </a:solidFill>
              </a:rPr>
              <a:t> </a:t>
            </a:r>
            <a:r>
              <a:rPr lang="en-US" dirty="0" err="1" smtClean="0">
                <a:solidFill>
                  <a:srgbClr val="C00000"/>
                </a:solidFill>
              </a:rPr>
              <a:t>sóc</a:t>
            </a:r>
            <a:r>
              <a:rPr lang="en-US" dirty="0" smtClean="0">
                <a:solidFill>
                  <a:srgbClr val="C00000"/>
                </a:solidFill>
              </a:rPr>
              <a:t> con, </a:t>
            </a:r>
            <a:r>
              <a:rPr lang="en-US" dirty="0" err="1" smtClean="0">
                <a:solidFill>
                  <a:srgbClr val="C00000"/>
                </a:solidFill>
              </a:rPr>
              <a:t>làm</a:t>
            </a:r>
            <a:r>
              <a:rPr lang="en-US" dirty="0" smtClean="0">
                <a:solidFill>
                  <a:srgbClr val="C00000"/>
                </a:solidFill>
              </a:rPr>
              <a:t> </a:t>
            </a:r>
            <a:r>
              <a:rPr lang="en-US" dirty="0" err="1" smtClean="0">
                <a:solidFill>
                  <a:srgbClr val="C00000"/>
                </a:solidFill>
              </a:rPr>
              <a:t>bếp</a:t>
            </a:r>
            <a:r>
              <a:rPr lang="en-US" dirty="0" smtClean="0">
                <a:solidFill>
                  <a:srgbClr val="C00000"/>
                </a:solidFill>
              </a:rPr>
              <a:t> </a:t>
            </a:r>
            <a:r>
              <a:rPr lang="en-US" dirty="0" err="1" smtClean="0">
                <a:solidFill>
                  <a:srgbClr val="C00000"/>
                </a:solidFill>
              </a:rPr>
              <a:t>giỏi</a:t>
            </a:r>
            <a:r>
              <a:rPr lang="en-US" dirty="0" smtClean="0">
                <a:solidFill>
                  <a:srgbClr val="C00000"/>
                </a:solidFill>
              </a:rPr>
              <a:t>, </a:t>
            </a:r>
            <a:r>
              <a:rPr lang="en-US" dirty="0" err="1" smtClean="0">
                <a:solidFill>
                  <a:srgbClr val="C00000"/>
                </a:solidFill>
              </a:rPr>
              <a:t>làm</a:t>
            </a:r>
            <a:r>
              <a:rPr lang="en-US" dirty="0" smtClean="0">
                <a:solidFill>
                  <a:srgbClr val="C00000"/>
                </a:solidFill>
              </a:rPr>
              <a:t> </a:t>
            </a:r>
            <a:r>
              <a:rPr lang="en-US" dirty="0" err="1" smtClean="0">
                <a:solidFill>
                  <a:srgbClr val="C00000"/>
                </a:solidFill>
              </a:rPr>
              <a:t>thư</a:t>
            </a:r>
            <a:r>
              <a:rPr lang="en-US" dirty="0" smtClean="0">
                <a:solidFill>
                  <a:srgbClr val="C00000"/>
                </a:solidFill>
              </a:rPr>
              <a:t> </a:t>
            </a:r>
            <a:r>
              <a:rPr lang="en-US" dirty="0" err="1" smtClean="0">
                <a:solidFill>
                  <a:srgbClr val="C00000"/>
                </a:solidFill>
              </a:rPr>
              <a:t>kí</a:t>
            </a:r>
            <a:r>
              <a:rPr lang="en-US" dirty="0" smtClean="0">
                <a:solidFill>
                  <a:srgbClr val="C00000"/>
                </a:solidFill>
              </a:rPr>
              <a:t>, </a:t>
            </a:r>
            <a:r>
              <a:rPr lang="en-US" dirty="0" err="1" smtClean="0">
                <a:solidFill>
                  <a:srgbClr val="C00000"/>
                </a:solidFill>
              </a:rPr>
              <a:t>làm</a:t>
            </a:r>
            <a:r>
              <a:rPr lang="en-US" dirty="0" smtClean="0">
                <a:solidFill>
                  <a:srgbClr val="C00000"/>
                </a:solidFill>
              </a:rPr>
              <a:t> </a:t>
            </a:r>
            <a:r>
              <a:rPr lang="en-US" dirty="0" err="1" smtClean="0">
                <a:solidFill>
                  <a:srgbClr val="C00000"/>
                </a:solidFill>
              </a:rPr>
              <a:t>bác</a:t>
            </a:r>
            <a:r>
              <a:rPr lang="en-US" dirty="0" smtClean="0">
                <a:solidFill>
                  <a:srgbClr val="C00000"/>
                </a:solidFill>
              </a:rPr>
              <a:t> </a:t>
            </a:r>
            <a:r>
              <a:rPr lang="en-US" dirty="0" err="1" smtClean="0">
                <a:solidFill>
                  <a:srgbClr val="C00000"/>
                </a:solidFill>
              </a:rPr>
              <a:t>sĩ</a:t>
            </a:r>
            <a:r>
              <a:rPr lang="en-US" dirty="0" smtClean="0">
                <a:solidFill>
                  <a:srgbClr val="C00000"/>
                </a:solidFill>
              </a:rPr>
              <a:t>, </a:t>
            </a:r>
            <a:r>
              <a:rPr lang="en-US" dirty="0" err="1" smtClean="0">
                <a:solidFill>
                  <a:srgbClr val="C00000"/>
                </a:solidFill>
              </a:rPr>
              <a:t>làm</a:t>
            </a:r>
            <a:r>
              <a:rPr lang="en-US" dirty="0" smtClean="0">
                <a:solidFill>
                  <a:srgbClr val="C00000"/>
                </a:solidFill>
              </a:rPr>
              <a:t> </a:t>
            </a:r>
            <a:r>
              <a:rPr lang="en-US" dirty="0" err="1" smtClean="0">
                <a:solidFill>
                  <a:srgbClr val="C00000"/>
                </a:solidFill>
              </a:rPr>
              <a:t>giám</a:t>
            </a:r>
            <a:r>
              <a:rPr lang="en-US" dirty="0" smtClean="0">
                <a:solidFill>
                  <a:srgbClr val="C00000"/>
                </a:solidFill>
              </a:rPr>
              <a:t> </a:t>
            </a:r>
            <a:r>
              <a:rPr lang="en-US" dirty="0" err="1" smtClean="0">
                <a:solidFill>
                  <a:srgbClr val="C00000"/>
                </a:solidFill>
              </a:rPr>
              <a:t>đốc</a:t>
            </a:r>
            <a:r>
              <a:rPr lang="en-US" dirty="0" smtClean="0">
                <a:solidFill>
                  <a:srgbClr val="C00000"/>
                </a:solidFill>
              </a:rPr>
              <a:t>, </a:t>
            </a:r>
            <a:r>
              <a:rPr lang="en-US" dirty="0" err="1" smtClean="0">
                <a:solidFill>
                  <a:srgbClr val="C00000"/>
                </a:solidFill>
              </a:rPr>
              <a:t>trụ</a:t>
            </a:r>
            <a:r>
              <a:rPr lang="en-US" dirty="0" smtClean="0">
                <a:solidFill>
                  <a:srgbClr val="C00000"/>
                </a:solidFill>
              </a:rPr>
              <a:t> </a:t>
            </a:r>
            <a:r>
              <a:rPr lang="en-US" dirty="0" err="1" smtClean="0">
                <a:solidFill>
                  <a:srgbClr val="C00000"/>
                </a:solidFill>
              </a:rPr>
              <a:t>cột</a:t>
            </a:r>
            <a:r>
              <a:rPr lang="en-US" dirty="0" smtClean="0">
                <a:solidFill>
                  <a:srgbClr val="C00000"/>
                </a:solidFill>
              </a:rPr>
              <a:t> </a:t>
            </a:r>
            <a:r>
              <a:rPr lang="en-US" dirty="0" err="1" smtClean="0">
                <a:solidFill>
                  <a:srgbClr val="C00000"/>
                </a:solidFill>
              </a:rPr>
              <a:t>gia</a:t>
            </a:r>
            <a:r>
              <a:rPr lang="en-US" dirty="0" smtClean="0">
                <a:solidFill>
                  <a:srgbClr val="C00000"/>
                </a:solidFill>
              </a:rPr>
              <a:t> </a:t>
            </a:r>
            <a:r>
              <a:rPr lang="en-US" dirty="0" err="1" smtClean="0">
                <a:solidFill>
                  <a:srgbClr val="C00000"/>
                </a:solidFill>
              </a:rPr>
              <a:t>đình</a:t>
            </a:r>
            <a:r>
              <a:rPr lang="en-US" dirty="0" smtClean="0">
                <a:solidFill>
                  <a:srgbClr val="C00000"/>
                </a:solidFill>
              </a:rPr>
              <a:t>, </a:t>
            </a:r>
            <a:r>
              <a:rPr lang="en-US" dirty="0" err="1" smtClean="0">
                <a:solidFill>
                  <a:srgbClr val="C00000"/>
                </a:solidFill>
              </a:rPr>
              <a:t>đá</a:t>
            </a:r>
            <a:r>
              <a:rPr lang="en-US" dirty="0" smtClean="0">
                <a:solidFill>
                  <a:srgbClr val="C00000"/>
                </a:solidFill>
              </a:rPr>
              <a:t> </a:t>
            </a:r>
            <a:r>
              <a:rPr lang="en-US" dirty="0" err="1" smtClean="0">
                <a:solidFill>
                  <a:srgbClr val="C00000"/>
                </a:solidFill>
              </a:rPr>
              <a:t>bóng</a:t>
            </a:r>
            <a:r>
              <a:rPr lang="en-US" dirty="0" smtClean="0">
                <a:solidFill>
                  <a:srgbClr val="C00000"/>
                </a:solidFill>
              </a:rPr>
              <a:t>.</a:t>
            </a:r>
          </a:p>
          <a:p>
            <a:endParaRPr lang="en-US" dirty="0"/>
          </a:p>
        </p:txBody>
      </p:sp>
    </p:spTree>
    <p:custDataLst>
      <p:tags r:id="rId1"/>
    </p:custDataLst>
    <p:extLst>
      <p:ext uri="{BB962C8B-B14F-4D97-AF65-F5344CB8AC3E}">
        <p14:creationId xmlns:p14="http://schemas.microsoft.com/office/powerpoint/2010/main" val="4117922543"/>
      </p:ext>
    </p:extLst>
  </p:cSld>
  <p:clrMapOvr>
    <a:masterClrMapping/>
  </p:clrMapOvr>
  <mc:AlternateContent xmlns:mc="http://schemas.openxmlformats.org/markup-compatibility/2006" xmlns:p14="http://schemas.microsoft.com/office/powerpoint/2010/main">
    <mc:Choice Requires="p14">
      <p:transition spd="slow" p14:dur="2000" advTm="127297"/>
    </mc:Choice>
    <mc:Fallback xmlns="">
      <p:transition spd="slow" advTm="1272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 calcmode="lin" valueType="num">
                                      <p:cBhvr>
                                        <p:cTn id="7" dur="500" fill="hold"/>
                                        <p:tgtEl>
                                          <p:spTgt spid="33"/>
                                        </p:tgtEl>
                                        <p:attrNameLst>
                                          <p:attrName>ppt_w</p:attrName>
                                        </p:attrNameLst>
                                      </p:cBhvr>
                                      <p:tavLst>
                                        <p:tav tm="0">
                                          <p:val>
                                            <p:fltVal val="0"/>
                                          </p:val>
                                        </p:tav>
                                        <p:tav tm="100000">
                                          <p:val>
                                            <p:strVal val="#ppt_w"/>
                                          </p:val>
                                        </p:tav>
                                      </p:tavLst>
                                    </p:anim>
                                    <p:anim calcmode="lin" valueType="num">
                                      <p:cBhvr>
                                        <p:cTn id="8" dur="500" fill="hold"/>
                                        <p:tgtEl>
                                          <p:spTgt spid="33"/>
                                        </p:tgtEl>
                                        <p:attrNameLst>
                                          <p:attrName>ppt_h</p:attrName>
                                        </p:attrNameLst>
                                      </p:cBhvr>
                                      <p:tavLst>
                                        <p:tav tm="0">
                                          <p:val>
                                            <p:fltVal val="0"/>
                                          </p:val>
                                        </p:tav>
                                        <p:tav tm="100000">
                                          <p:val>
                                            <p:strVal val="#ppt_h"/>
                                          </p:val>
                                        </p:tav>
                                      </p:tavLst>
                                    </p:anim>
                                    <p:animEffect transition="in" filter="fade">
                                      <p:cBhvr>
                                        <p:cTn id="9" dur="500"/>
                                        <p:tgtEl>
                                          <p:spTgt spid="3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4"/>
                                        </p:tgtEl>
                                        <p:attrNameLst>
                                          <p:attrName>style.visibility</p:attrName>
                                        </p:attrNameLst>
                                      </p:cBhvr>
                                      <p:to>
                                        <p:strVal val="visible"/>
                                      </p:to>
                                    </p:set>
                                    <p:anim calcmode="lin" valueType="num">
                                      <p:cBhvr>
                                        <p:cTn id="14" dur="500" fill="hold"/>
                                        <p:tgtEl>
                                          <p:spTgt spid="34"/>
                                        </p:tgtEl>
                                        <p:attrNameLst>
                                          <p:attrName>ppt_w</p:attrName>
                                        </p:attrNameLst>
                                      </p:cBhvr>
                                      <p:tavLst>
                                        <p:tav tm="0">
                                          <p:val>
                                            <p:fltVal val="0"/>
                                          </p:val>
                                        </p:tav>
                                        <p:tav tm="100000">
                                          <p:val>
                                            <p:strVal val="#ppt_w"/>
                                          </p:val>
                                        </p:tav>
                                      </p:tavLst>
                                    </p:anim>
                                    <p:anim calcmode="lin" valueType="num">
                                      <p:cBhvr>
                                        <p:cTn id="15" dur="500" fill="hold"/>
                                        <p:tgtEl>
                                          <p:spTgt spid="34"/>
                                        </p:tgtEl>
                                        <p:attrNameLst>
                                          <p:attrName>ppt_h</p:attrName>
                                        </p:attrNameLst>
                                      </p:cBhvr>
                                      <p:tavLst>
                                        <p:tav tm="0">
                                          <p:val>
                                            <p:fltVal val="0"/>
                                          </p:val>
                                        </p:tav>
                                        <p:tav tm="100000">
                                          <p:val>
                                            <p:strVal val="#ppt_h"/>
                                          </p:val>
                                        </p:tav>
                                      </p:tavLst>
                                    </p:anim>
                                    <p:animEffect transition="in" filter="fade">
                                      <p:cBhvr>
                                        <p:cTn id="16" dur="500"/>
                                        <p:tgtEl>
                                          <p:spTgt spid="34"/>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5"/>
                                        </p:tgtEl>
                                        <p:attrNameLst>
                                          <p:attrName>style.visibility</p:attrName>
                                        </p:attrNameLst>
                                      </p:cBhvr>
                                      <p:to>
                                        <p:strVal val="visible"/>
                                      </p:to>
                                    </p:set>
                                    <p:anim calcmode="lin" valueType="num">
                                      <p:cBhvr>
                                        <p:cTn id="21" dur="500" fill="hold"/>
                                        <p:tgtEl>
                                          <p:spTgt spid="35"/>
                                        </p:tgtEl>
                                        <p:attrNameLst>
                                          <p:attrName>ppt_w</p:attrName>
                                        </p:attrNameLst>
                                      </p:cBhvr>
                                      <p:tavLst>
                                        <p:tav tm="0">
                                          <p:val>
                                            <p:fltVal val="0"/>
                                          </p:val>
                                        </p:tav>
                                        <p:tav tm="100000">
                                          <p:val>
                                            <p:strVal val="#ppt_w"/>
                                          </p:val>
                                        </p:tav>
                                      </p:tavLst>
                                    </p:anim>
                                    <p:anim calcmode="lin" valueType="num">
                                      <p:cBhvr>
                                        <p:cTn id="22" dur="500" fill="hold"/>
                                        <p:tgtEl>
                                          <p:spTgt spid="35"/>
                                        </p:tgtEl>
                                        <p:attrNameLst>
                                          <p:attrName>ppt_h</p:attrName>
                                        </p:attrNameLst>
                                      </p:cBhvr>
                                      <p:tavLst>
                                        <p:tav tm="0">
                                          <p:val>
                                            <p:fltVal val="0"/>
                                          </p:val>
                                        </p:tav>
                                        <p:tav tm="100000">
                                          <p:val>
                                            <p:strVal val="#ppt_h"/>
                                          </p:val>
                                        </p:tav>
                                      </p:tavLst>
                                    </p:anim>
                                    <p:animEffect transition="in" filter="fade">
                                      <p:cBhvr>
                                        <p:cTn id="23"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4" grpId="0"/>
      <p:bldP spid="3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0"/>
            <a:ext cx="5638800" cy="646331"/>
          </a:xfrm>
          <a:prstGeom prst="rect">
            <a:avLst/>
          </a:prstGeom>
          <a:noFill/>
        </p:spPr>
        <p:txBody>
          <a:bodyPr wrap="square" rtlCol="0">
            <a:spAutoFit/>
          </a:bodyPr>
          <a:lstStyle/>
          <a:p>
            <a:r>
              <a:rPr lang="en-US" b="1" dirty="0">
                <a:latin typeface="Times New Roman" pitchFamily="18" charset="0"/>
                <a:cs typeface="Times New Roman" pitchFamily="18" charset="0"/>
              </a:rPr>
              <a:t>3. </a:t>
            </a:r>
            <a:r>
              <a:rPr lang="en-US" b="1" dirty="0" err="1">
                <a:latin typeface="Times New Roman" pitchFamily="18" charset="0"/>
                <a:cs typeface="Times New Roman" pitchFamily="18" charset="0"/>
              </a:rPr>
              <a:t>Đọc</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và</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trả</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lời</a:t>
            </a:r>
            <a:r>
              <a:rPr lang="en-US" b="1"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a) </a:t>
            </a:r>
            <a:r>
              <a:rPr lang="en-US" dirty="0" err="1" smtClean="0">
                <a:latin typeface="Times New Roman" pitchFamily="18" charset="0"/>
                <a:cs typeface="Times New Roman" pitchFamily="18" charset="0"/>
              </a:rPr>
              <a:t>Đọc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nội</a:t>
            </a:r>
            <a:r>
              <a:rPr lang="en-US" dirty="0" smtClean="0">
                <a:latin typeface="Times New Roman" pitchFamily="18" charset="0"/>
                <a:cs typeface="Times New Roman" pitchFamily="18" charset="0"/>
              </a:rPr>
              <a:t> dung </a:t>
            </a:r>
            <a:r>
              <a:rPr lang="en-US" dirty="0" err="1" smtClean="0">
                <a:latin typeface="Times New Roman" pitchFamily="18" charset="0"/>
                <a:cs typeface="Times New Roman" pitchFamily="18" charset="0"/>
              </a:rPr>
              <a:t>sau</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5" name="TextBox 4"/>
          <p:cNvSpPr txBox="1"/>
          <p:nvPr/>
        </p:nvSpPr>
        <p:spPr>
          <a:xfrm>
            <a:off x="381000" y="646331"/>
            <a:ext cx="8610600" cy="4708981"/>
          </a:xfrm>
          <a:prstGeom prst="rect">
            <a:avLst/>
          </a:prstGeom>
          <a:noFill/>
        </p:spPr>
        <p:txBody>
          <a:bodyPr wrap="square" rtlCol="0">
            <a:spAutoFit/>
          </a:bodyPr>
          <a:lstStyle/>
          <a:p>
            <a:r>
              <a:rPr lang="en-US" sz="2000" dirty="0" smtClean="0">
                <a:solidFill>
                  <a:srgbClr val="00B050"/>
                </a:solidFill>
                <a:latin typeface="Times New Roman" pitchFamily="18" charset="0"/>
                <a:cs typeface="Times New Roman" pitchFamily="18" charset="0"/>
              </a:rPr>
              <a:t>- </a:t>
            </a:r>
            <a:r>
              <a:rPr lang="vi-VN" sz="2000" dirty="0" smtClean="0">
                <a:solidFill>
                  <a:srgbClr val="00B050"/>
                </a:solidFill>
                <a:latin typeface="Times New Roman" pitchFamily="18" charset="0"/>
                <a:cs typeface="Times New Roman" pitchFamily="18" charset="0"/>
              </a:rPr>
              <a:t>Các </a:t>
            </a:r>
            <a:r>
              <a:rPr lang="vi-VN" sz="2000" dirty="0">
                <a:solidFill>
                  <a:srgbClr val="00B050"/>
                </a:solidFill>
                <a:latin typeface="Times New Roman" pitchFamily="18" charset="0"/>
                <a:cs typeface="Times New Roman" pitchFamily="18" charset="0"/>
              </a:rPr>
              <a:t>đặc điểm sinh học (Còn gọi là đặc điểm giới tính):</a:t>
            </a:r>
          </a:p>
          <a:p>
            <a:r>
              <a:rPr lang="en-US" sz="2000" dirty="0" smtClean="0">
                <a:solidFill>
                  <a:srgbClr val="00B050"/>
                </a:solidFill>
                <a:latin typeface="Times New Roman" pitchFamily="18" charset="0"/>
                <a:cs typeface="Times New Roman" pitchFamily="18" charset="0"/>
              </a:rPr>
              <a:t>+ </a:t>
            </a:r>
            <a:r>
              <a:rPr lang="vi-VN" sz="2000" dirty="0" smtClean="0">
                <a:solidFill>
                  <a:srgbClr val="00B050"/>
                </a:solidFill>
                <a:latin typeface="Times New Roman" pitchFamily="18" charset="0"/>
                <a:cs typeface="Times New Roman" pitchFamily="18" charset="0"/>
              </a:rPr>
              <a:t>Nam</a:t>
            </a:r>
            <a:r>
              <a:rPr lang="vi-VN" sz="2000" dirty="0">
                <a:solidFill>
                  <a:srgbClr val="00B050"/>
                </a:solidFill>
                <a:latin typeface="Times New Roman" pitchFamily="18" charset="0"/>
                <a:cs typeface="Times New Roman" pitchFamily="18" charset="0"/>
              </a:rPr>
              <a:t>: cơ quan sinh dục nam có tinh hoàn sinh ra tinh trùng; có hiện tượng mộng tinh; xuất tinh.</a:t>
            </a:r>
          </a:p>
          <a:p>
            <a:r>
              <a:rPr lang="en-US" sz="2000" dirty="0" smtClean="0">
                <a:solidFill>
                  <a:srgbClr val="00B050"/>
                </a:solidFill>
                <a:latin typeface="Times New Roman" pitchFamily="18" charset="0"/>
                <a:cs typeface="Times New Roman" pitchFamily="18" charset="0"/>
              </a:rPr>
              <a:t>+ </a:t>
            </a:r>
            <a:r>
              <a:rPr lang="vi-VN" sz="2000" dirty="0" smtClean="0">
                <a:solidFill>
                  <a:srgbClr val="00B050"/>
                </a:solidFill>
                <a:latin typeface="Times New Roman" pitchFamily="18" charset="0"/>
                <a:cs typeface="Times New Roman" pitchFamily="18" charset="0"/>
              </a:rPr>
              <a:t>Nữ</a:t>
            </a:r>
            <a:r>
              <a:rPr lang="vi-VN" sz="2000" dirty="0">
                <a:solidFill>
                  <a:srgbClr val="00B050"/>
                </a:solidFill>
                <a:latin typeface="Times New Roman" pitchFamily="18" charset="0"/>
                <a:cs typeface="Times New Roman" pitchFamily="18" charset="0"/>
              </a:rPr>
              <a:t>: Cơ quan sinh dục nữ có buồng trứng sinh ra trứng; có hiện tượng hành kinh; có khả năng mang thai, sinh con</a:t>
            </a:r>
            <a:r>
              <a:rPr lang="vi-VN" sz="2000" dirty="0" smtClean="0">
                <a:solidFill>
                  <a:srgbClr val="00B050"/>
                </a:solidFill>
                <a:latin typeface="Times New Roman" pitchFamily="18" charset="0"/>
                <a:cs typeface="Times New Roman" pitchFamily="18" charset="0"/>
              </a:rPr>
              <a:t>.</a:t>
            </a:r>
            <a:endParaRPr lang="en-US" sz="2000" dirty="0" smtClean="0">
              <a:solidFill>
                <a:srgbClr val="00B050"/>
              </a:solidFill>
              <a:latin typeface="Times New Roman" pitchFamily="18" charset="0"/>
              <a:cs typeface="Times New Roman" pitchFamily="18" charset="0"/>
            </a:endParaRPr>
          </a:p>
          <a:p>
            <a:r>
              <a:rPr lang="vi-VN" sz="2000" dirty="0">
                <a:solidFill>
                  <a:srgbClr val="00B050"/>
                </a:solidFill>
                <a:latin typeface="Times New Roman" pitchFamily="18" charset="0"/>
                <a:cs typeface="Times New Roman" pitchFamily="18" charset="0"/>
              </a:rPr>
              <a:t>Những đặc điểm nêu trên là không thay đổi ở mỗi con người</a:t>
            </a:r>
            <a:r>
              <a:rPr lang="vi-VN" sz="2000" dirty="0" smtClean="0">
                <a:solidFill>
                  <a:srgbClr val="00B050"/>
                </a:solidFill>
                <a:latin typeface="Times New Roman" pitchFamily="18" charset="0"/>
                <a:cs typeface="Times New Roman" pitchFamily="18" charset="0"/>
              </a:rPr>
              <a:t>.</a:t>
            </a:r>
            <a:endParaRPr lang="en-US" sz="2000" dirty="0" smtClean="0">
              <a:solidFill>
                <a:srgbClr val="00B050"/>
              </a:solidFill>
              <a:latin typeface="Times New Roman" pitchFamily="18" charset="0"/>
              <a:cs typeface="Times New Roman" pitchFamily="18" charset="0"/>
            </a:endParaRPr>
          </a:p>
          <a:p>
            <a:r>
              <a:rPr lang="en-US" sz="2000" dirty="0">
                <a:solidFill>
                  <a:srgbClr val="00B050"/>
                </a:solidFill>
                <a:latin typeface="Times New Roman" pitchFamily="18" charset="0"/>
                <a:cs typeface="Times New Roman" pitchFamily="18" charset="0"/>
              </a:rPr>
              <a:t>- </a:t>
            </a:r>
            <a:r>
              <a:rPr lang="vi-VN" sz="2000" dirty="0">
                <a:solidFill>
                  <a:srgbClr val="00B050"/>
                </a:solidFill>
                <a:latin typeface="Times New Roman" pitchFamily="18" charset="0"/>
                <a:cs typeface="Times New Roman" pitchFamily="18" charset="0"/>
              </a:rPr>
              <a:t>Các đặc điểm xã hội (còn gọi là đặc điểm giới) thể hiện tính cách, lối sống, làm việc, … của nữ hoặc nam. Những đặc điểm này có thể thay đổi theo nếp sống của gia đình, hoặc quan niệm và các mối quan hệ xã hội. Ví dụ:</a:t>
            </a:r>
          </a:p>
          <a:p>
            <a:r>
              <a:rPr lang="vi-VN" sz="2000" dirty="0">
                <a:solidFill>
                  <a:srgbClr val="00B050"/>
                </a:solidFill>
                <a:latin typeface="Times New Roman" pitchFamily="18" charset="0"/>
                <a:cs typeface="Times New Roman" pitchFamily="18" charset="0"/>
              </a:rPr>
              <a:t>+ Trong gia đình: Trước kia, phụ nữ thường phải làm tất cả các công việc nội trợ. Ngày nay ở nhiều gia đình, nam giới đã chia sẻ với nữ giới trong việc chăm sóc gia đình như nấu ăn, trông con</a:t>
            </a:r>
          </a:p>
          <a:p>
            <a:r>
              <a:rPr lang="vi-VN" sz="2000" dirty="0">
                <a:solidFill>
                  <a:srgbClr val="00B050"/>
                </a:solidFill>
                <a:latin typeface="Times New Roman" pitchFamily="18" charset="0"/>
                <a:cs typeface="Times New Roman" pitchFamily="18" charset="0"/>
              </a:rPr>
              <a:t>+ Ngoài xã hội: Trước kia, đa số phụ nữ chỉ làm việc nhà. Ngày nay, có nhiều phụ nữ tham gia công tác xã hội và giữ các chức vụ cao trong các cơ quan nhà nước hay trong các hoạt động kinh doanh, </a:t>
            </a:r>
            <a:r>
              <a:rPr lang="vi-VN" sz="2000" dirty="0" smtClean="0">
                <a:solidFill>
                  <a:srgbClr val="00B050"/>
                </a:solidFill>
                <a:latin typeface="Times New Roman" pitchFamily="18" charset="0"/>
                <a:cs typeface="Times New Roman" pitchFamily="18" charset="0"/>
              </a:rPr>
              <a:t>…</a:t>
            </a:r>
            <a:endParaRPr lang="vi-VN" sz="2000" dirty="0">
              <a:solidFill>
                <a:srgbClr val="00B050"/>
              </a:solidFill>
              <a:latin typeface="Times New Roman" pitchFamily="18" charset="0"/>
              <a:cs typeface="Times New Roman" pitchFamily="18" charset="0"/>
            </a:endParaRPr>
          </a:p>
        </p:txBody>
      </p:sp>
      <p:sp>
        <p:nvSpPr>
          <p:cNvPr id="7" name="TextBox 6"/>
          <p:cNvSpPr txBox="1"/>
          <p:nvPr/>
        </p:nvSpPr>
        <p:spPr>
          <a:xfrm>
            <a:off x="381000" y="5562600"/>
            <a:ext cx="8610600" cy="1292662"/>
          </a:xfrm>
          <a:prstGeom prst="rect">
            <a:avLst/>
          </a:prstGeom>
          <a:noFill/>
        </p:spPr>
        <p:txBody>
          <a:bodyPr wrap="square" rtlCol="0">
            <a:spAutoFit/>
          </a:bodyPr>
          <a:lstStyle/>
          <a:p>
            <a:r>
              <a:rPr lang="vi-VN" sz="2000" b="1" dirty="0">
                <a:latin typeface="Times New Roman" pitchFamily="18" charset="0"/>
                <a:cs typeface="Times New Roman" pitchFamily="18" charset="0"/>
              </a:rPr>
              <a:t>b) Trả lời câu hỏi</a:t>
            </a:r>
            <a:endParaRPr lang="vi-VN"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Nêu một số điểm khác biệt giữa nam và nữ về đặc điểm sinh học.</a:t>
            </a:r>
          </a:p>
          <a:p>
            <a:r>
              <a:rPr lang="vi-VN" sz="2000" dirty="0">
                <a:latin typeface="Times New Roman" pitchFamily="18" charset="0"/>
                <a:cs typeface="Times New Roman" pitchFamily="18" charset="0"/>
              </a:rPr>
              <a:t>- Nêu một số ví dụ về vai trò của nữ trong lớp, trong trường và ở địa phương em.</a:t>
            </a:r>
          </a:p>
          <a:p>
            <a:endParaRPr lang="en-US" dirty="0"/>
          </a:p>
        </p:txBody>
      </p:sp>
    </p:spTree>
    <p:extLst>
      <p:ext uri="{BB962C8B-B14F-4D97-AF65-F5344CB8AC3E}">
        <p14:creationId xmlns:p14="http://schemas.microsoft.com/office/powerpoint/2010/main" val="2373027271"/>
      </p:ext>
    </p:extLst>
  </p:cSld>
  <p:clrMapOvr>
    <a:masterClrMapping/>
  </p:clrMapOvr>
  <mc:AlternateContent xmlns:mc="http://schemas.openxmlformats.org/markup-compatibility/2006" xmlns:p14="http://schemas.microsoft.com/office/powerpoint/2010/main">
    <mc:Choice Requires="p14">
      <p:transition spd="slow" p14:dur="2000" advTm="110219"/>
    </mc:Choice>
    <mc:Fallback xmlns="">
      <p:transition spd="slow" advTm="110219"/>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76200"/>
            <a:ext cx="8382000" cy="2369880"/>
          </a:xfrm>
          <a:prstGeom prst="rect">
            <a:avLst/>
          </a:prstGeom>
          <a:noFill/>
        </p:spPr>
        <p:txBody>
          <a:bodyPr wrap="square" rtlCol="0">
            <a:spAutoFit/>
          </a:bodyPr>
          <a:lstStyle/>
          <a:p>
            <a:r>
              <a:rPr lang="vi-VN" sz="2000" dirty="0">
                <a:latin typeface="Times New Roman" pitchFamily="18" charset="0"/>
                <a:cs typeface="Times New Roman" pitchFamily="18" charset="0"/>
              </a:rPr>
              <a:t>Một số ví dụ về vai trò của nữ giới và của nam giới</a:t>
            </a:r>
            <a:r>
              <a:rPr lang="vi-VN"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endParaRPr lang="vi-VN" sz="2000" dirty="0">
              <a:latin typeface="Times New Roman" pitchFamily="18" charset="0"/>
              <a:cs typeface="Times New Roman" pitchFamily="18" charset="0"/>
            </a:endParaRPr>
          </a:p>
          <a:p>
            <a:r>
              <a:rPr lang="vi-VN" dirty="0"/>
              <a:t>Trả lời:</a:t>
            </a:r>
          </a:p>
          <a:p>
            <a:r>
              <a:rPr lang="en-US" dirty="0" smtClean="0"/>
              <a:t>- </a:t>
            </a:r>
            <a:r>
              <a:rPr lang="vi-VN" dirty="0" smtClean="0"/>
              <a:t>Ví </a:t>
            </a:r>
            <a:r>
              <a:rPr lang="vi-VN" dirty="0"/>
              <a:t>dụ về vai trò của </a:t>
            </a:r>
            <a:r>
              <a:rPr lang="vi-VN" dirty="0" smtClean="0"/>
              <a:t>nữ</a:t>
            </a:r>
            <a:r>
              <a:rPr lang="en-US" dirty="0"/>
              <a:t> </a:t>
            </a:r>
            <a:r>
              <a:rPr lang="en-US" dirty="0" err="1" smtClean="0"/>
              <a:t>giới</a:t>
            </a:r>
            <a:r>
              <a:rPr lang="en-US" dirty="0" smtClean="0"/>
              <a:t> </a:t>
            </a:r>
            <a:r>
              <a:rPr lang="en-US" dirty="0" err="1" smtClean="0"/>
              <a:t>và</a:t>
            </a:r>
            <a:r>
              <a:rPr lang="en-US" dirty="0" smtClean="0"/>
              <a:t> </a:t>
            </a:r>
            <a:r>
              <a:rPr lang="en-US" dirty="0" err="1" smtClean="0"/>
              <a:t>của</a:t>
            </a:r>
            <a:r>
              <a:rPr lang="en-US" dirty="0" smtClean="0"/>
              <a:t> </a:t>
            </a:r>
            <a:r>
              <a:rPr lang="en-US" dirty="0" err="1" smtClean="0"/>
              <a:t>nam</a:t>
            </a:r>
            <a:r>
              <a:rPr lang="en-US" dirty="0" smtClean="0"/>
              <a:t> </a:t>
            </a:r>
            <a:r>
              <a:rPr lang="en-US" dirty="0" err="1" smtClean="0"/>
              <a:t>giới</a:t>
            </a:r>
            <a:r>
              <a:rPr lang="en-US" dirty="0" smtClean="0"/>
              <a:t> </a:t>
            </a:r>
            <a:r>
              <a:rPr lang="en-US" dirty="0" err="1" smtClean="0"/>
              <a:t>là</a:t>
            </a:r>
            <a:r>
              <a:rPr lang="en-US" dirty="0" smtClean="0"/>
              <a:t>:</a:t>
            </a:r>
            <a:endParaRPr lang="vi-VN" dirty="0"/>
          </a:p>
          <a:p>
            <a:r>
              <a:rPr lang="en-US" dirty="0" smtClean="0"/>
              <a:t>+ </a:t>
            </a:r>
            <a:r>
              <a:rPr lang="vi-VN" dirty="0" smtClean="0"/>
              <a:t>Trong </a:t>
            </a:r>
            <a:r>
              <a:rPr lang="vi-VN" dirty="0"/>
              <a:t>lớp: làm lớp trưởng, lớp phó</a:t>
            </a:r>
            <a:r>
              <a:rPr lang="vi-VN" dirty="0" smtClean="0"/>
              <a:t>,</a:t>
            </a:r>
            <a:r>
              <a:rPr lang="en-US" dirty="0" smtClean="0"/>
              <a:t> </a:t>
            </a:r>
            <a:r>
              <a:rPr lang="en-US" dirty="0" err="1" smtClean="0"/>
              <a:t>trưởng</a:t>
            </a:r>
            <a:r>
              <a:rPr lang="en-US" dirty="0" smtClean="0"/>
              <a:t> ban, </a:t>
            </a:r>
            <a:r>
              <a:rPr lang="en-US" dirty="0" err="1" smtClean="0"/>
              <a:t>nhóm</a:t>
            </a:r>
            <a:r>
              <a:rPr lang="en-US" dirty="0" smtClean="0"/>
              <a:t> </a:t>
            </a:r>
            <a:r>
              <a:rPr lang="en-US" dirty="0" err="1" smtClean="0"/>
              <a:t>trưởng</a:t>
            </a:r>
            <a:r>
              <a:rPr lang="en-US" dirty="0" smtClean="0"/>
              <a:t>, …</a:t>
            </a:r>
            <a:endParaRPr lang="vi-VN" dirty="0"/>
          </a:p>
          <a:p>
            <a:r>
              <a:rPr lang="en-US" dirty="0" smtClean="0"/>
              <a:t>+ </a:t>
            </a:r>
            <a:r>
              <a:rPr lang="vi-VN" dirty="0" smtClean="0"/>
              <a:t>Trong </a:t>
            </a:r>
            <a:r>
              <a:rPr lang="vi-VN" dirty="0"/>
              <a:t>trường: cô giáo, cô hiệu trưởng</a:t>
            </a:r>
            <a:r>
              <a:rPr lang="vi-VN" dirty="0" smtClean="0"/>
              <a:t>,</a:t>
            </a:r>
            <a:r>
              <a:rPr lang="en-US" dirty="0" smtClean="0"/>
              <a:t> </a:t>
            </a:r>
            <a:r>
              <a:rPr lang="en-US" dirty="0" err="1" smtClean="0"/>
              <a:t>thầy</a:t>
            </a:r>
            <a:r>
              <a:rPr lang="en-US" dirty="0" smtClean="0"/>
              <a:t> </a:t>
            </a:r>
            <a:r>
              <a:rPr lang="en-US" dirty="0" err="1" smtClean="0"/>
              <a:t>hiệu</a:t>
            </a:r>
            <a:r>
              <a:rPr lang="en-US" dirty="0" smtClean="0"/>
              <a:t> </a:t>
            </a:r>
            <a:r>
              <a:rPr lang="en-US" dirty="0" err="1" smtClean="0"/>
              <a:t>trưởng</a:t>
            </a:r>
            <a:r>
              <a:rPr lang="en-US" dirty="0" smtClean="0"/>
              <a:t>, </a:t>
            </a:r>
            <a:r>
              <a:rPr lang="en-US" dirty="0" err="1" smtClean="0"/>
              <a:t>Hiệu</a:t>
            </a:r>
            <a:r>
              <a:rPr lang="en-US" dirty="0" smtClean="0"/>
              <a:t> </a:t>
            </a:r>
            <a:r>
              <a:rPr lang="en-US" dirty="0" err="1" smtClean="0"/>
              <a:t>phó</a:t>
            </a:r>
            <a:r>
              <a:rPr lang="en-US" dirty="0" smtClean="0"/>
              <a:t>, </a:t>
            </a:r>
            <a:r>
              <a:rPr lang="en-US" dirty="0" err="1" smtClean="0"/>
              <a:t>giáo</a:t>
            </a:r>
            <a:r>
              <a:rPr lang="en-US" dirty="0" smtClean="0"/>
              <a:t> </a:t>
            </a:r>
            <a:r>
              <a:rPr lang="en-US" dirty="0" err="1" smtClean="0"/>
              <a:t>viên</a:t>
            </a:r>
            <a:r>
              <a:rPr lang="en-US" dirty="0" smtClean="0"/>
              <a:t>, …</a:t>
            </a:r>
            <a:endParaRPr lang="vi-VN" dirty="0"/>
          </a:p>
          <a:p>
            <a:r>
              <a:rPr lang="en-US" dirty="0" smtClean="0"/>
              <a:t>+ </a:t>
            </a:r>
            <a:r>
              <a:rPr lang="vi-VN" dirty="0" smtClean="0"/>
              <a:t>Ở </a:t>
            </a:r>
            <a:r>
              <a:rPr lang="vi-VN" dirty="0"/>
              <a:t>địa phương: làm chủ tịch hội phụ nữ</a:t>
            </a:r>
            <a:r>
              <a:rPr lang="vi-VN" dirty="0" smtClean="0"/>
              <a:t>,</a:t>
            </a:r>
            <a:r>
              <a:rPr lang="en-US" dirty="0" smtClean="0"/>
              <a:t> </a:t>
            </a:r>
            <a:r>
              <a:rPr lang="en-US" dirty="0" err="1" smtClean="0"/>
              <a:t>Bí</a:t>
            </a:r>
            <a:r>
              <a:rPr lang="en-US" dirty="0" smtClean="0"/>
              <a:t> </a:t>
            </a:r>
            <a:r>
              <a:rPr lang="en-US" dirty="0" err="1" smtClean="0"/>
              <a:t>thư</a:t>
            </a:r>
            <a:r>
              <a:rPr lang="en-US" dirty="0" smtClean="0"/>
              <a:t>, </a:t>
            </a:r>
            <a:r>
              <a:rPr lang="en-US" dirty="0" err="1" smtClean="0"/>
              <a:t>Chủ</a:t>
            </a:r>
            <a:r>
              <a:rPr lang="en-US" dirty="0" smtClean="0"/>
              <a:t> </a:t>
            </a:r>
            <a:r>
              <a:rPr lang="en-US" dirty="0" err="1" smtClean="0"/>
              <a:t>tịch</a:t>
            </a:r>
            <a:r>
              <a:rPr lang="en-US" dirty="0" smtClean="0"/>
              <a:t>, </a:t>
            </a:r>
            <a:r>
              <a:rPr lang="en-US" dirty="0" err="1" smtClean="0"/>
              <a:t>công</a:t>
            </a:r>
            <a:r>
              <a:rPr lang="en-US" dirty="0" smtClean="0"/>
              <a:t> an, </a:t>
            </a:r>
            <a:r>
              <a:rPr lang="en-US" dirty="0" err="1" smtClean="0"/>
              <a:t>xã</a:t>
            </a:r>
            <a:r>
              <a:rPr lang="en-US" dirty="0" smtClean="0"/>
              <a:t> </a:t>
            </a:r>
            <a:r>
              <a:rPr lang="en-US" dirty="0" err="1" smtClean="0"/>
              <a:t>đội</a:t>
            </a:r>
            <a:r>
              <a:rPr lang="en-US" dirty="0" smtClean="0"/>
              <a:t>, …</a:t>
            </a:r>
            <a:endParaRPr lang="vi-VN" dirty="0"/>
          </a:p>
          <a:p>
            <a:endParaRPr lang="en-US" dirty="0"/>
          </a:p>
        </p:txBody>
      </p:sp>
      <p:sp>
        <p:nvSpPr>
          <p:cNvPr id="5" name="TextBox 4"/>
          <p:cNvSpPr txBox="1"/>
          <p:nvPr/>
        </p:nvSpPr>
        <p:spPr>
          <a:xfrm>
            <a:off x="2057400" y="2819400"/>
            <a:ext cx="6477000" cy="1815882"/>
          </a:xfrm>
          <a:prstGeom prst="rect">
            <a:avLst/>
          </a:prstGeom>
          <a:noFill/>
        </p:spPr>
        <p:txBody>
          <a:bodyPr wrap="square" rtlCol="0">
            <a:spAutoFit/>
          </a:bodyPr>
          <a:lstStyle/>
          <a:p>
            <a:r>
              <a:rPr lang="en-US" sz="2800" dirty="0" err="1" smtClean="0">
                <a:latin typeface="Times New Roman" pitchFamily="18" charset="0"/>
                <a:cs typeface="Times New Roman" pitchFamily="18" charset="0"/>
              </a:rPr>
              <a:t>Tiết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sau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em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học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phần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thực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hành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trang</a:t>
            </a:r>
            <a:r>
              <a:rPr lang="en-US" sz="2800" dirty="0" smtClean="0">
                <a:latin typeface="Times New Roman" pitchFamily="18" charset="0"/>
                <a:cs typeface="Times New Roman" pitchFamily="18" charset="0"/>
              </a:rPr>
              <a:t> 8</a:t>
            </a:r>
          </a:p>
          <a:p>
            <a:r>
              <a:rPr lang="en-US" sz="2800" dirty="0" err="1" smtClean="0">
                <a:latin typeface="Times New Roman" pitchFamily="18" charset="0"/>
                <a:cs typeface="Times New Roman" pitchFamily="18" charset="0"/>
              </a:rPr>
              <a:t>Em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nghiên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cứu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bài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trước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nhé</a:t>
            </a:r>
            <a:r>
              <a:rPr lang="en-US" sz="2800" dirty="0" smtClean="0">
                <a:latin typeface="Times New Roman" pitchFamily="18" charset="0"/>
                <a:cs typeface="Times New Roman" pitchFamily="18" charset="0"/>
              </a:rPr>
              <a:t> ! </a:t>
            </a:r>
          </a:p>
          <a:p>
            <a:r>
              <a:rPr lang="en-US" sz="2800" dirty="0" err="1" smtClean="0">
                <a:latin typeface="Times New Roman" pitchFamily="18" charset="0"/>
                <a:cs typeface="Times New Roman" pitchFamily="18" charset="0"/>
              </a:rPr>
              <a:t>Tiết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học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đến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đây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đã</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hết</a:t>
            </a:r>
            <a:r>
              <a:rPr lang="en-US" sz="2800" dirty="0" smtClean="0">
                <a:latin typeface="Times New Roman" pitchFamily="18" charset="0"/>
                <a:cs typeface="Times New Roman" pitchFamily="18" charset="0"/>
              </a:rPr>
              <a:t>.</a:t>
            </a:r>
          </a:p>
          <a:p>
            <a:r>
              <a:rPr lang="en-US" sz="2800" dirty="0" err="1" smtClean="0">
                <a:latin typeface="Times New Roman" pitchFamily="18" charset="0"/>
                <a:cs typeface="Times New Roman" pitchFamily="18" charset="0"/>
              </a:rPr>
              <a:t>Xin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chào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em</a:t>
            </a:r>
            <a:r>
              <a:rPr lang="en-US" sz="2800" dirty="0" smtClean="0">
                <a:latin typeface="Times New Roman" pitchFamily="18" charset="0"/>
                <a:cs typeface="Times New Roman" pitchFamily="18" charset="0"/>
              </a:rPr>
              <a:t> !</a:t>
            </a:r>
            <a:endParaRPr lang="en-US" sz="2800" dirty="0">
              <a:latin typeface="Times New Roman" pitchFamily="18" charset="0"/>
              <a:cs typeface="Times New Roman" pitchFamily="18" charset="0"/>
            </a:endParaRPr>
          </a:p>
        </p:txBody>
      </p:sp>
    </p:spTree>
    <p:custDataLst>
      <p:tags r:id="rId1"/>
    </p:custDataLst>
    <p:extLst>
      <p:ext uri="{BB962C8B-B14F-4D97-AF65-F5344CB8AC3E}">
        <p14:creationId xmlns:p14="http://schemas.microsoft.com/office/powerpoint/2010/main" val="3728510644"/>
      </p:ext>
    </p:extLst>
  </p:cSld>
  <p:clrMapOvr>
    <a:masterClrMapping/>
  </p:clrMapOvr>
  <mc:AlternateContent xmlns:mc="http://schemas.openxmlformats.org/markup-compatibility/2006" xmlns:p14="http://schemas.microsoft.com/office/powerpoint/2010/main">
    <mc:Choice Requires="p14">
      <p:transition spd="slow" p14:dur="2000" advTm="53085"/>
    </mc:Choice>
    <mc:Fallback xmlns="">
      <p:transition spd="slow" advTm="5308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24|27.5|6.3|5.7|9.2"/>
</p:tagLst>
</file>

<file path=ppt/tags/tag2.xml><?xml version="1.0" encoding="utf-8"?>
<p:tagLst xmlns:a="http://schemas.openxmlformats.org/drawingml/2006/main" xmlns:r="http://schemas.openxmlformats.org/officeDocument/2006/relationships" xmlns:p="http://schemas.openxmlformats.org/presentationml/2006/main">
  <p:tag name="TIMING" val="|79.8|8|11.6"/>
</p:tagLst>
</file>

<file path=ppt/tags/tag3.xml><?xml version="1.0" encoding="utf-8"?>
<p:tagLst xmlns:a="http://schemas.openxmlformats.org/drawingml/2006/main" xmlns:r="http://schemas.openxmlformats.org/officeDocument/2006/relationships" xmlns:p="http://schemas.openxmlformats.org/presentationml/2006/main">
  <p:tag name="TIMING" val="|43.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212</TotalTime>
  <Words>738</Words>
  <Application>Microsoft Office PowerPoint</Application>
  <PresentationFormat>On-screen Show (4:3)</PresentationFormat>
  <Paragraphs>67</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fifteeN</cp:lastModifiedBy>
  <cp:revision>29</cp:revision>
  <dcterms:created xsi:type="dcterms:W3CDTF">2006-08-16T00:00:00Z</dcterms:created>
  <dcterms:modified xsi:type="dcterms:W3CDTF">2021-09-08T09:31:33Z</dcterms:modified>
</cp:coreProperties>
</file>